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12192000"/>
  <p:notesSz cx="7023100" cy="93091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7">
          <p15:clr>
            <a:srgbClr val="A4A3A4"/>
          </p15:clr>
        </p15:guide>
        <p15:guide id="2" orient="horz" pos="3048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73">
          <p15:clr>
            <a:srgbClr val="A4A3A4"/>
          </p15:clr>
        </p15:guide>
        <p15:guide id="5" pos="7328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9" roundtripDataSignature="AMtx7mjgIbtiMaM6E28ocjlzMdM6LwLp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7" orient="horz"/>
        <p:guide pos="3048" orient="horz"/>
        <p:guide pos="1104" orient="horz"/>
        <p:guide pos="73"/>
        <p:guide pos="732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font" Target="fonts/HelveticaNeue-boldItalic.fntdata"/><Relationship Id="rId8" Type="http://schemas.openxmlformats.org/officeDocument/2006/relationships/slide" Target="slides/slide1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5.xml"/><Relationship Id="rId17" Type="http://schemas.openxmlformats.org/officeDocument/2006/relationships/font" Target="fonts/HelveticaNeue-italic.fntdata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font" Target="fonts/HelveticaNeue-bold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4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3.xml"/><Relationship Id="rId15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A_Title and Information Page">
  <p:cSld name="3A_Title and Information Pag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type="ctrTitle"/>
          </p:nvPr>
        </p:nvSpPr>
        <p:spPr>
          <a:xfrm>
            <a:off x="3825461" y="1660395"/>
            <a:ext cx="7299082" cy="123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1" i="1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" type="subTitle"/>
          </p:nvPr>
        </p:nvSpPr>
        <p:spPr>
          <a:xfrm>
            <a:off x="3825461" y="3124909"/>
            <a:ext cx="7299082" cy="1001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2" type="body"/>
          </p:nvPr>
        </p:nvSpPr>
        <p:spPr>
          <a:xfrm>
            <a:off x="3824878" y="4355982"/>
            <a:ext cx="7300321" cy="4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/>
        </p:nvSpPr>
        <p:spPr>
          <a:xfrm>
            <a:off x="191438" y="6392508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08B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2E008B"/>
                </a:solidFill>
                <a:latin typeface="Arial"/>
                <a:ea typeface="Arial"/>
                <a:cs typeface="Arial"/>
                <a:sym typeface="Arial"/>
              </a:rPr>
              <a:t>© 2020 The Aerospace Corporation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20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G_Compare_Contrast">
  <p:cSld name="1G_Compare_Contras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0" name="Google Shape;70;p18"/>
          <p:cNvCxnSpPr/>
          <p:nvPr/>
        </p:nvCxnSpPr>
        <p:spPr>
          <a:xfrm>
            <a:off x="6106341" y="3744347"/>
            <a:ext cx="0" cy="2345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8"/>
          <p:cNvSpPr txBox="1"/>
          <p:nvPr>
            <p:ph idx="3" type="body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4" type="body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5" type="body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H_Risk Format_Corner Image">
  <p:cSld name="1H_Risk Format_Corner Imag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CEO Risk Format_P8sample_crosshatch.jpg"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>
            <p:ph idx="3" type="body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I_Risk Format_Large Image">
  <p:cSld name="1I_Risk Format_Large Ima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3" type="body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CEO Risk Format_P8sample_crosshatch.jpg" id="85" name="Google Shape;8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2204" y="1134532"/>
            <a:ext cx="6164275" cy="456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20"/>
          <p:cNvGrpSpPr/>
          <p:nvPr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87" name="Google Shape;87;p20"/>
            <p:cNvSpPr/>
            <p:nvPr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 txBox="1"/>
            <p:nvPr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risk assessment with uncertainty	Expected risk assessment with	proposed mitigation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J_Contact Information ">
  <p:cSld name="1J_Contact Information 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1"/>
          <p:cNvSpPr txBox="1"/>
          <p:nvPr/>
        </p:nvSpPr>
        <p:spPr>
          <a:xfrm>
            <a:off x="320023" y="6346387"/>
            <a:ext cx="2244956" cy="324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 address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Department/subdivision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K_Transition">
  <p:cSld name="1K_Transi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subTitle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type="ctrTitle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1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A_Basic_Master_markings">
  <p:cSld name="2A_Basic_Master_marking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3" type="body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B_Header_Blank_markings">
  <p:cSld name="2B_Header_Blank_marking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_Acronym Box_markings">
  <p:cSld name="2C_Acronym Box_marking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3" type="body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1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4" type="body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D_Left_Text_Picture_markings">
  <p:cSld name="2D_Left_Text_Picture_marking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3" type="body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8"/>
          <p:cNvSpPr/>
          <p:nvPr>
            <p:ph idx="4" type="pic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E_Right_Text_Picture_markings">
  <p:cSld name="2E_Right_Text_Picture_marking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9"/>
          <p:cNvSpPr/>
          <p:nvPr>
            <p:ph idx="4" type="pic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C_Closing_Q&amp;A_Backup">
  <p:cSld name="3C_Closing_Q&amp;A_Backup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ctrTitle"/>
          </p:nvPr>
        </p:nvSpPr>
        <p:spPr>
          <a:xfrm>
            <a:off x="4622242" y="2595234"/>
            <a:ext cx="6542001" cy="1231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1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F_Quad_Chart_markings">
  <p:cSld name="2F_Quad_Chart_marking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0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5" name="Google Shape;135;p30"/>
          <p:cNvCxnSpPr/>
          <p:nvPr/>
        </p:nvCxnSpPr>
        <p:spPr>
          <a:xfrm flipH="1">
            <a:off x="6102445" y="1205816"/>
            <a:ext cx="255" cy="489330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30"/>
          <p:cNvCxnSpPr/>
          <p:nvPr/>
        </p:nvCxnSpPr>
        <p:spPr>
          <a:xfrm flipH="1" rot="10800000">
            <a:off x="304798" y="3641651"/>
            <a:ext cx="11497457" cy="639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30"/>
          <p:cNvSpPr txBox="1"/>
          <p:nvPr>
            <p:ph idx="3" type="body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0"/>
          <p:cNvSpPr txBox="1"/>
          <p:nvPr>
            <p:ph idx="4" type="body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30"/>
          <p:cNvSpPr txBox="1"/>
          <p:nvPr>
            <p:ph idx="5" type="body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0"/>
          <p:cNvSpPr txBox="1"/>
          <p:nvPr>
            <p:ph idx="6" type="body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G_Compare_Contrast_markings">
  <p:cSld name="2G_Compare_Contrast_marking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1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5" name="Google Shape;145;p31"/>
          <p:cNvCxnSpPr/>
          <p:nvPr/>
        </p:nvCxnSpPr>
        <p:spPr>
          <a:xfrm>
            <a:off x="6106341" y="3744347"/>
            <a:ext cx="0" cy="2345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31"/>
          <p:cNvSpPr txBox="1"/>
          <p:nvPr>
            <p:ph idx="3" type="body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1"/>
          <p:cNvSpPr txBox="1"/>
          <p:nvPr>
            <p:ph idx="4" type="body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idx="5" type="body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H_Risk Format_Corner Image_markings">
  <p:cSld name="2H_Risk Format_Corner Image_marking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CEO Risk Format_P8sample_crosshatch.jpg" id="153" name="Google Shape;15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/>
          <p:nvPr>
            <p:ph idx="3" type="body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I_Risk Format_Large Image_markings">
  <p:cSld name="2I_Risk Format_Large Image_marking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3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3"/>
          <p:cNvSpPr txBox="1"/>
          <p:nvPr>
            <p:ph idx="3" type="body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9725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CEO Risk Format_P8sample_crosshatch.jpg" id="160" name="Google Shape;16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2204" y="1134532"/>
            <a:ext cx="6164275" cy="456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33"/>
          <p:cNvGrpSpPr/>
          <p:nvPr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62" name="Google Shape;162;p33"/>
            <p:cNvSpPr/>
            <p:nvPr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 txBox="1"/>
            <p:nvPr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risk assessment with uncertainty	Expected risk assessment with	proposed mitigation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J_Contact Information_markings">
  <p:cSld name="2J_Contact Information_marking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idx="2" type="body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4"/>
          <p:cNvSpPr txBox="1"/>
          <p:nvPr/>
        </p:nvSpPr>
        <p:spPr>
          <a:xfrm>
            <a:off x="320023" y="6346387"/>
            <a:ext cx="2244956" cy="324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 address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Department/subdivision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4"/>
          <p:cNvSpPr txBox="1"/>
          <p:nvPr>
            <p:ph idx="3" type="body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K_Transition_markings">
  <p:cSld name="2K_Transition_marking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idx="1" type="subTitle"/>
          </p:nvPr>
        </p:nvSpPr>
        <p:spPr>
          <a:xfrm>
            <a:off x="304800" y="3245325"/>
            <a:ext cx="1084887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5"/>
          <p:cNvSpPr txBox="1"/>
          <p:nvPr>
            <p:ph type="ctrTitle"/>
          </p:nvPr>
        </p:nvSpPr>
        <p:spPr>
          <a:xfrm>
            <a:off x="304800" y="2063345"/>
            <a:ext cx="10848870" cy="1063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1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A_Title and Information Page">
  <p:cSld name="1_3A_Title and Information Pag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3748034" y="1660395"/>
            <a:ext cx="7376509" cy="123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1" i="1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3748034" y="3124909"/>
            <a:ext cx="7376509" cy="1001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2" type="body"/>
          </p:nvPr>
        </p:nvSpPr>
        <p:spPr>
          <a:xfrm>
            <a:off x="3747438" y="4355982"/>
            <a:ext cx="7377761" cy="4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3"/>
          <p:cNvSpPr txBox="1"/>
          <p:nvPr/>
        </p:nvSpPr>
        <p:spPr>
          <a:xfrm>
            <a:off x="191438" y="6392508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08B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2E008B"/>
                </a:solidFill>
                <a:latin typeface="Arial"/>
                <a:ea typeface="Arial"/>
                <a:cs typeface="Arial"/>
                <a:sym typeface="Arial"/>
              </a:rPr>
              <a:t>© 2020 The Aerospace Corporation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>
            <p:ph idx="3" type="body"/>
          </p:nvPr>
        </p:nvSpPr>
        <p:spPr>
          <a:xfrm>
            <a:off x="1" y="2"/>
            <a:ext cx="12191999" cy="23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3"/>
          <p:cNvSpPr txBox="1"/>
          <p:nvPr>
            <p:ph idx="4" type="body"/>
          </p:nvPr>
        </p:nvSpPr>
        <p:spPr>
          <a:xfrm>
            <a:off x="2" y="6619166"/>
            <a:ext cx="12191999" cy="23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D_Left_Text_Picture">
  <p:cSld name="1D_Left_Text_Pictur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3" type="body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1"/>
          <p:cNvSpPr/>
          <p:nvPr>
            <p:ph idx="4" type="pic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A_Basic_Master">
  <p:cSld name="1A_Basic_Mast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B_Header_Blank">
  <p:cSld name="1B_Header_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_Acronym Box">
  <p:cSld name="1C_Acronym Box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1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E_Right_Text_Picture">
  <p:cSld name="1E_Right_Text_Pictur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3" type="body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6"/>
          <p:cNvSpPr/>
          <p:nvPr>
            <p:ph idx="4" type="pic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F_Quad_Chart">
  <p:cSld name="1F_Quad_Char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8D8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8C8D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0" name="Google Shape;60;p17"/>
          <p:cNvCxnSpPr/>
          <p:nvPr/>
        </p:nvCxnSpPr>
        <p:spPr>
          <a:xfrm flipH="1">
            <a:off x="6102445" y="1205816"/>
            <a:ext cx="255" cy="489330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7"/>
          <p:cNvCxnSpPr/>
          <p:nvPr/>
        </p:nvCxnSpPr>
        <p:spPr>
          <a:xfrm flipH="1" rot="10800000">
            <a:off x="304798" y="3641651"/>
            <a:ext cx="11497457" cy="639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7"/>
          <p:cNvSpPr txBox="1"/>
          <p:nvPr>
            <p:ph idx="3" type="body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4" type="body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5" type="body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6" type="body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1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/>
        </p:nvSpPr>
        <p:spPr>
          <a:xfrm>
            <a:off x="304800" y="6642556"/>
            <a:ext cx="101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4" y="283"/>
            <a:ext cx="12190992" cy="68574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0" y="0"/>
            <a:ext cx="12192000" cy="2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Security Marking(s) on 2_Slide Master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 txBox="1"/>
          <p:nvPr/>
        </p:nvSpPr>
        <p:spPr>
          <a:xfrm>
            <a:off x="0" y="6611958"/>
            <a:ext cx="12192000" cy="21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Security Marking(s) on 2_Slide Master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4" y="283"/>
            <a:ext cx="12190992" cy="68574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/>
          <p:nvPr>
            <p:ph type="ctrTitle"/>
          </p:nvPr>
        </p:nvSpPr>
        <p:spPr>
          <a:xfrm>
            <a:off x="3825461" y="1867043"/>
            <a:ext cx="7299082" cy="1410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/>
              <a:t>Tardigrade</a:t>
            </a:r>
            <a:br>
              <a:rPr lang="en-US" sz="4400"/>
            </a:br>
            <a:r>
              <a:rPr lang="en-US" sz="4400"/>
              <a:t>Scientist Slides</a:t>
            </a:r>
            <a:endParaRPr/>
          </a:p>
        </p:txBody>
      </p:sp>
      <p:sp>
        <p:nvSpPr>
          <p:cNvPr id="179" name="Google Shape;179;p1"/>
          <p:cNvSpPr txBox="1"/>
          <p:nvPr>
            <p:ph idx="1" type="subTitle"/>
          </p:nvPr>
        </p:nvSpPr>
        <p:spPr>
          <a:xfrm>
            <a:off x="3825461" y="3744380"/>
            <a:ext cx="7299082" cy="868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Speaker’s Name and Organization </a:t>
            </a:r>
            <a:endParaRPr/>
          </a:p>
        </p:txBody>
      </p:sp>
      <p:sp>
        <p:nvSpPr>
          <p:cNvPr id="180" name="Google Shape;180;p1"/>
          <p:cNvSpPr txBox="1"/>
          <p:nvPr>
            <p:ph idx="2" type="body"/>
          </p:nvPr>
        </p:nvSpPr>
        <p:spPr>
          <a:xfrm>
            <a:off x="3824878" y="4885046"/>
            <a:ext cx="7300321" cy="4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October 2020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Instructions for Use</a:t>
            </a:r>
            <a:endParaRPr/>
          </a:p>
        </p:txBody>
      </p:sp>
      <p:sp>
        <p:nvSpPr>
          <p:cNvPr id="186" name="Google Shape;186;p2"/>
          <p:cNvSpPr txBox="1"/>
          <p:nvPr>
            <p:ph idx="3" type="body"/>
          </p:nvPr>
        </p:nvSpPr>
        <p:spPr>
          <a:xfrm>
            <a:off x="304800" y="1225550"/>
            <a:ext cx="5500688" cy="479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000"/>
              <a:t>Using These Slides to Present to Students:</a:t>
            </a:r>
            <a:endParaRPr/>
          </a:p>
          <a:p>
            <a:pPr indent="-179388" lvl="0" marL="179388" rtl="0" algn="l">
              <a:lnSpc>
                <a:spcPct val="133333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/>
              <a:t>You will be meeting with students who have learned the basics of tardigrades</a:t>
            </a:r>
            <a:endParaRPr/>
          </a:p>
          <a:p>
            <a:pPr indent="-179388" lvl="0" marL="179388" rtl="0" algn="l">
              <a:lnSpc>
                <a:spcPct val="133333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/>
              <a:t>They are challenged with the following task:</a:t>
            </a:r>
            <a:endParaRPr/>
          </a:p>
          <a:p>
            <a:pPr indent="-227013" lvl="1" marL="517525" rtl="0" algn="l">
              <a:lnSpc>
                <a:spcPct val="133333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Design an experiment to test the outer limits</a:t>
            </a:r>
            <a:br>
              <a:rPr lang="en-US" sz="1800"/>
            </a:br>
            <a:r>
              <a:rPr lang="en-US" sz="1800"/>
              <a:t>of tardigrades survival to understand space resiliency</a:t>
            </a:r>
            <a:endParaRPr/>
          </a:p>
          <a:p>
            <a:pPr indent="-227013" lvl="1" marL="517525" rtl="0" algn="l">
              <a:lnSpc>
                <a:spcPct val="133333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They will be given canned data to interpret based on their assigned variable</a:t>
            </a:r>
            <a:endParaRPr/>
          </a:p>
        </p:txBody>
      </p:sp>
      <p:sp>
        <p:nvSpPr>
          <p:cNvPr id="187" name="Google Shape;187;p2"/>
          <p:cNvSpPr txBox="1"/>
          <p:nvPr/>
        </p:nvSpPr>
        <p:spPr>
          <a:xfrm>
            <a:off x="6096000" y="1225549"/>
            <a:ext cx="5500688" cy="479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slides to be about you! Keep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simple as the students will be lost in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33333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Anywhere you see curly brackets { } replace the information with your own 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33333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images with images of your work (Reminders are in the speaker notes)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>
            <p:ph idx="2" type="body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Hello!</a:t>
            </a:r>
            <a:endParaRPr/>
          </a:p>
        </p:txBody>
      </p:sp>
      <p:sp>
        <p:nvSpPr>
          <p:cNvPr id="194" name="Google Shape;194;p3"/>
          <p:cNvSpPr txBox="1"/>
          <p:nvPr>
            <p:ph idx="3" type="body"/>
          </p:nvPr>
        </p:nvSpPr>
        <p:spPr>
          <a:xfrm>
            <a:off x="334533" y="1284269"/>
            <a:ext cx="5895899" cy="471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34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000"/>
              <a:t>I AM {insert Name and title}</a:t>
            </a:r>
            <a:endParaRPr/>
          </a:p>
          <a:p>
            <a:pPr indent="-225425" lvl="0" marL="23495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000"/>
              <a:t>I study {insert area of expertise}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888" y="1284269"/>
            <a:ext cx="4503761" cy="494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My Research</a:t>
            </a:r>
            <a:endParaRPr/>
          </a:p>
        </p:txBody>
      </p:sp>
      <p:sp>
        <p:nvSpPr>
          <p:cNvPr id="201" name="Google Shape;201;p4"/>
          <p:cNvSpPr txBox="1"/>
          <p:nvPr>
            <p:ph idx="3" type="body"/>
          </p:nvPr>
        </p:nvSpPr>
        <p:spPr>
          <a:xfrm>
            <a:off x="334533" y="1284269"/>
            <a:ext cx="5895899" cy="471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5425" lvl="0" marL="234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000"/>
              <a:t>{A picture is worth a thousand words.</a:t>
            </a:r>
            <a:br>
              <a:rPr lang="en-US" sz="2000"/>
            </a:br>
            <a:r>
              <a:rPr lang="en-US" sz="2000"/>
              <a:t>A complex idea can be conveyed with just</a:t>
            </a:r>
            <a:br>
              <a:rPr lang="en-US" sz="2000"/>
            </a:br>
            <a:r>
              <a:rPr lang="en-US" sz="2000"/>
              <a:t>a single still image. Use this area to write</a:t>
            </a:r>
            <a:br>
              <a:rPr lang="en-US" sz="2000"/>
            </a:br>
            <a:r>
              <a:rPr lang="en-US" sz="2000"/>
              <a:t>one sentence describing the image}</a:t>
            </a:r>
            <a:endParaRPr/>
          </a:p>
          <a:p>
            <a:pPr indent="-73025" lvl="0" marL="238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000"/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0433" y="1284270"/>
            <a:ext cx="5222696" cy="471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Experimental Design</a:t>
            </a:r>
            <a:endParaRPr/>
          </a:p>
        </p:txBody>
      </p:sp>
      <p:sp>
        <p:nvSpPr>
          <p:cNvPr id="208" name="Google Shape;208;p5"/>
          <p:cNvSpPr txBox="1"/>
          <p:nvPr>
            <p:ph idx="3" type="body"/>
          </p:nvPr>
        </p:nvSpPr>
        <p:spPr>
          <a:xfrm>
            <a:off x="334534" y="1284269"/>
            <a:ext cx="5097276" cy="471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000">
                <a:solidFill>
                  <a:srgbClr val="000000"/>
                </a:solidFill>
              </a:rPr>
              <a:t>{Include a brief summary of how you use experimental design or the design process in your work}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9634" y="1284269"/>
            <a:ext cx="5231965" cy="471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type="title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My Research Goals</a:t>
            </a:r>
            <a:endParaRPr/>
          </a:p>
        </p:txBody>
      </p:sp>
      <p:sp>
        <p:nvSpPr>
          <p:cNvPr id="215" name="Google Shape;215;p6"/>
          <p:cNvSpPr txBox="1"/>
          <p:nvPr>
            <p:ph idx="3" type="body"/>
          </p:nvPr>
        </p:nvSpPr>
        <p:spPr>
          <a:xfrm>
            <a:off x="334533" y="1284269"/>
            <a:ext cx="5438469" cy="471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125" lvl="0" marL="2381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000"/>
              <a:t>{Use this area to write one sentence describing the long-term goal of your work.}</a:t>
            </a:r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6360" y="1284268"/>
            <a:ext cx="5232089" cy="471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type="ctrTitle"/>
          </p:nvPr>
        </p:nvSpPr>
        <p:spPr>
          <a:xfrm>
            <a:off x="3671248" y="2197358"/>
            <a:ext cx="7492995" cy="1231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3671248" y="3717893"/>
            <a:ext cx="749299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find me at @username &amp; user@mail.me</a:t>
            </a: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rporate Template">
  <a:themeElements>
    <a:clrScheme name="Aerospace New Colors">
      <a:dk1>
        <a:srgbClr val="000000"/>
      </a:dk1>
      <a:lt1>
        <a:srgbClr val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orporate Template_Security Markings">
  <a:themeElements>
    <a:clrScheme name="Aerospace New Colors">
      <a:dk1>
        <a:srgbClr val="000000"/>
      </a:dk1>
      <a:lt1>
        <a:srgbClr val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D2DE43D8FF8428F0312C7C994E083" ma:contentTypeVersion="9" ma:contentTypeDescription="Create a new document." ma:contentTypeScope="" ma:versionID="6d27f487b567cb037ce9032be2b823c3">
  <xsd:schema xmlns:xsd="http://www.w3.org/2001/XMLSchema" xmlns:xs="http://www.w3.org/2001/XMLSchema" xmlns:p="http://schemas.microsoft.com/office/2006/metadata/properties" xmlns:ns2="d1d391de-a90f-43f8-b45a-3154a05fcbb1" xmlns:ns3="f3e3703c-05c9-464f-8cda-d409bfa5ff0a" targetNamespace="http://schemas.microsoft.com/office/2006/metadata/properties" ma:root="true" ma:fieldsID="dbdbf5dc4c8dbf5fb9859942d0a49b17" ns2:_="" ns3:_="">
    <xsd:import namespace="d1d391de-a90f-43f8-b45a-3154a05fcbb1"/>
    <xsd:import namespace="f3e3703c-05c9-464f-8cda-d409bfa5f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391de-a90f-43f8-b45a-3154a05fc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3703c-05c9-464f-8cda-d409bfa5f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F88FD-F353-420B-B4A5-61B4F7378B00}"/>
</file>

<file path=customXml/itemProps2.xml><?xml version="1.0" encoding="utf-8"?>
<ds:datastoreItem xmlns:ds="http://schemas.openxmlformats.org/officeDocument/2006/customXml" ds:itemID="{62802292-3086-4C3C-836A-8F78BF7D576D}"/>
</file>

<file path=customXml/itemProps3.xml><?xml version="1.0" encoding="utf-8"?>
<ds:datastoreItem xmlns:ds="http://schemas.openxmlformats.org/officeDocument/2006/customXml" ds:itemID="{0D2E11B9-C7BA-4A4D-B605-7D0BE95EE2C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 J Cheatham</dc:creator>
  <dcterms:created xsi:type="dcterms:W3CDTF">2020-10-12T22:31:23Z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0x010100462D2DE43D8FF8428F0312C7C994E083</vt:lpwstr>
  </property>
  <property fmtid="{D5CDD505-2E9C-101B-9397-08002B2CF9AE}" pid="3" name="_dlc_DocIdItemGuid">
    <vt:lpwstr>b211a0b6-7b20-42a0-bb26-2b34700fdb83</vt:lpwstr>
  </property>
</Properties>
</file>