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5"/>
    <p:sldMasterId id="2147484901" r:id="rId6"/>
    <p:sldMasterId id="2147484884" r:id="rId7"/>
    <p:sldMasterId id="2147484936" r:id="rId8"/>
  </p:sldMasterIdLst>
  <p:notesMasterIdLst>
    <p:notesMasterId r:id="rId17"/>
  </p:notesMasterIdLst>
  <p:handoutMasterIdLst>
    <p:handoutMasterId r:id="rId18"/>
  </p:handoutMasterIdLst>
  <p:sldIdLst>
    <p:sldId id="278" r:id="rId9"/>
    <p:sldId id="335" r:id="rId10"/>
    <p:sldId id="338" r:id="rId11"/>
    <p:sldId id="339" r:id="rId12"/>
    <p:sldId id="334" r:id="rId13"/>
    <p:sldId id="328" r:id="rId14"/>
    <p:sldId id="330" r:id="rId15"/>
    <p:sldId id="340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">
          <p15:clr>
            <a:srgbClr val="A4A3A4"/>
          </p15:clr>
        </p15:guide>
        <p15:guide id="2" orient="horz" pos="30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55">
          <p15:clr>
            <a:srgbClr val="A4A3A4"/>
          </p15:clr>
        </p15:guide>
        <p15:guide id="5" pos="5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E"/>
    <a:srgbClr val="B2B2B3"/>
    <a:srgbClr val="BFBFC0"/>
    <a:srgbClr val="98123D"/>
    <a:srgbClr val="A6002D"/>
    <a:srgbClr val="A5002C"/>
    <a:srgbClr val="F1BF64"/>
    <a:srgbClr val="BD6534"/>
    <a:srgbClr val="767E4A"/>
    <a:srgbClr val="025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6" autoAdjust="0"/>
    <p:restoredTop sz="93450" autoAdjust="0"/>
  </p:normalViewPr>
  <p:slideViewPr>
    <p:cSldViewPr snapToGrid="0" showGuides="1">
      <p:cViewPr varScale="1">
        <p:scale>
          <a:sx n="165" d="100"/>
          <a:sy n="165" d="100"/>
        </p:scale>
        <p:origin x="1596" y="126"/>
      </p:cViewPr>
      <p:guideLst>
        <p:guide orient="horz" pos="437"/>
        <p:guide orient="horz" pos="3048"/>
        <p:guide orient="horz" pos="1104"/>
        <p:guide pos="55"/>
        <p:guide pos="5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0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524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6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1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https://www.ntia.doc.gov/blog/2016/why-sharing-answer-rising-demand-spectrum for</a:t>
            </a:r>
            <a:r>
              <a:rPr lang="en-US" baseline="0" dirty="0"/>
              <a:t> recent comments by Paige Atkins/NTIA on the role of “sharing” to address increasing spectrum demand.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2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 array of new demands for spectrum requires improvements in effective and efficient access</a:t>
            </a:r>
          </a:p>
          <a:p>
            <a:r>
              <a:rPr lang="en-US" dirty="0"/>
              <a:t>Aerospace is assisting customers in understanding prospects and limitations with new sharing technologies</a:t>
            </a:r>
          </a:p>
          <a:p>
            <a:pPr lvl="1"/>
            <a:r>
              <a:rPr lang="en-US" dirty="0"/>
              <a:t>-Spectrum sensing</a:t>
            </a:r>
          </a:p>
          <a:p>
            <a:pPr lvl="1"/>
            <a:r>
              <a:rPr lang="en-US" dirty="0"/>
              <a:t>-Dynamic frequency selection and cognitive radio</a:t>
            </a:r>
          </a:p>
          <a:p>
            <a:pPr lvl="1"/>
            <a:r>
              <a:rPr lang="en-US" dirty="0"/>
              <a:t>-Multi antenna systems, dynamic beamforming and MIMO/spatial multiplexing</a:t>
            </a:r>
          </a:p>
          <a:p>
            <a:pPr lvl="1"/>
            <a:r>
              <a:rPr lang="en-US" dirty="0"/>
              <a:t>-Spectrum Access Systems, e.g., CBRS. Aerospace research on: </a:t>
            </a:r>
          </a:p>
          <a:p>
            <a:pPr lvl="1"/>
            <a:r>
              <a:rPr lang="en-US" dirty="0"/>
              <a:t>	-optimizing access system protocols</a:t>
            </a:r>
          </a:p>
          <a:p>
            <a:pPr lvl="1"/>
            <a:r>
              <a:rPr lang="en-US" dirty="0"/>
              <a:t>	-evaluating performance versus privacy/OPSEC</a:t>
            </a:r>
          </a:p>
          <a:p>
            <a:pPr lvl="1"/>
            <a:r>
              <a:rPr lang="en-US" dirty="0"/>
              <a:t>	-development of a spectrum sharing software testbed </a:t>
            </a:r>
          </a:p>
          <a:p>
            <a:r>
              <a:rPr lang="en-US" dirty="0"/>
              <a:t>No one size fits all solution. Sharing implementation should be tailored to services/systems involved</a:t>
            </a:r>
          </a:p>
          <a:p>
            <a:pPr lvl="1"/>
            <a:r>
              <a:rPr lang="en-US" dirty="0"/>
              <a:t>-Considerations for reliability in avoiding interference, amount/value of spectrum made available for new services, security/privacy, cost/complexity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AWS-3 </a:t>
            </a:r>
          </a:p>
          <a:p>
            <a:pPr lvl="1"/>
            <a:r>
              <a:rPr lang="en-US" dirty="0"/>
              <a:t>-DoD Satellite Operations uplinks and NOAA meteorological satellite downlinks sharing with 4G LTE</a:t>
            </a:r>
          </a:p>
          <a:p>
            <a:pPr lvl="1"/>
            <a:r>
              <a:rPr lang="en-US" dirty="0"/>
              <a:t>	- Geographic sharing solutions – Aerospace conducted feasibility analysis, worked with the government to identify sharing criteria, and is continuing to support implementation/coordination</a:t>
            </a:r>
          </a:p>
          <a:p>
            <a:pPr lvl="1"/>
            <a:r>
              <a:rPr lang="en-US" dirty="0"/>
              <a:t>	– System (space and LTE) modeling, propagation, user demand, sensing/enforcement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-DoD sharing with Electronic News Gatherers –Aerospace provided initial feasibility analysis and continues to facilitate coordination</a:t>
            </a:r>
          </a:p>
          <a:p>
            <a:pPr lvl="2"/>
            <a:r>
              <a:rPr lang="en-US" dirty="0"/>
              <a:t>-Near-term geographic approach</a:t>
            </a:r>
          </a:p>
          <a:p>
            <a:pPr lvl="2"/>
            <a:r>
              <a:rPr lang="en-US" dirty="0"/>
              <a:t>-Long-term interest in dynamic solutions.</a:t>
            </a:r>
          </a:p>
          <a:p>
            <a:r>
              <a:rPr lang="en-US" dirty="0"/>
              <a:t>WRC-19 AI 1.13 </a:t>
            </a:r>
          </a:p>
          <a:p>
            <a:pPr lvl="1"/>
            <a:r>
              <a:rPr lang="en-US" dirty="0"/>
              <a:t>-Driven by need for </a:t>
            </a:r>
            <a:r>
              <a:rPr lang="en-US" dirty="0" err="1"/>
              <a:t>mmWave</a:t>
            </a:r>
            <a:r>
              <a:rPr lang="en-US" dirty="0"/>
              <a:t> for 5G</a:t>
            </a:r>
          </a:p>
          <a:p>
            <a:pPr lvl="1"/>
            <a:r>
              <a:rPr lang="en-US" dirty="0"/>
              <a:t>-24.25-27.5 GHz , 37-40.5 GHz, 42.5-43.5 GHz, 45.5-47 GHz, 47.2-50.2 GHz, 50.4 52.6 GHz, 66-76 GHz and 81-86 GHz, which have allocations to the mobile service on a primary basis; and</a:t>
            </a:r>
          </a:p>
          <a:p>
            <a:pPr lvl="1"/>
            <a:r>
              <a:rPr lang="en-US" dirty="0"/>
              <a:t>–31.8-33.4 GHz, 40.5-42.5 GHz and 47-47.2 GHz, which may require additional allocations to the mobile service on a primary basis.</a:t>
            </a:r>
          </a:p>
          <a:p>
            <a:pPr lvl="1"/>
            <a:r>
              <a:rPr lang="en-US" dirty="0"/>
              <a:t>-Aerospace customers have a stake in downlink bands (EESS, SRS) with fixed receive sites where geographic solutions are anticipated to be workable, likely on national levels</a:t>
            </a:r>
          </a:p>
          <a:p>
            <a:pPr lvl="1"/>
            <a:r>
              <a:rPr lang="en-US" dirty="0"/>
              <a:t>	–Aerospace applied similar approaches as used in AWS-3 to assess compatibility</a:t>
            </a:r>
          </a:p>
          <a:p>
            <a:pPr lvl="1"/>
            <a:r>
              <a:rPr lang="en-US" dirty="0"/>
              <a:t>	-Assessed plausibility of IMT system parameters proposed for analysis – appears skewed towards a more favorable sharing conclusion</a:t>
            </a:r>
          </a:p>
          <a:p>
            <a:pPr lvl="1"/>
            <a:r>
              <a:rPr lang="en-US" dirty="0"/>
              <a:t>-Have not specifically assessed uplink or passive/active sensing bands. Aggregate interference a concern. </a:t>
            </a:r>
          </a:p>
          <a:p>
            <a:r>
              <a:rPr lang="en-US" dirty="0"/>
              <a:t>Future needs for additional low/mid-band spectrum anticipated</a:t>
            </a:r>
          </a:p>
          <a:p>
            <a:pPr lvl="1"/>
            <a:r>
              <a:rPr lang="en-US" dirty="0"/>
              <a:t>-Internet-of-Things, vehicular networking</a:t>
            </a:r>
          </a:p>
          <a:p>
            <a:pPr lvl="1"/>
            <a:r>
              <a:rPr lang="en-US" dirty="0"/>
              <a:t>-Broader scope of spectrum needs – expect more challenging bands/sharing situations to be revisited</a:t>
            </a:r>
          </a:p>
          <a:p>
            <a:pPr lvl="2"/>
            <a:r>
              <a:rPr lang="en-US" dirty="0"/>
              <a:t>-Many uplink, passive/active sensing and some crosslink bands a challenge due to aggregate interference</a:t>
            </a:r>
          </a:p>
          <a:p>
            <a:pPr lvl="2"/>
            <a:r>
              <a:rPr lang="en-US" dirty="0"/>
              <a:t>-VSATs and MSS/ESIMS would require major constraints, new technology solutions and/or new mobile wireless architectures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8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constellations of non-geostationary satellites proposed in bands already heavily used by satellite operators </a:t>
            </a:r>
          </a:p>
          <a:p>
            <a:r>
              <a:rPr lang="en-US" dirty="0"/>
              <a:t>	-SpaceX, </a:t>
            </a:r>
            <a:r>
              <a:rPr lang="en-US" dirty="0" err="1"/>
              <a:t>OneWeb</a:t>
            </a:r>
            <a:r>
              <a:rPr lang="en-US" dirty="0"/>
              <a:t>, </a:t>
            </a:r>
            <a:r>
              <a:rPr lang="en-US" dirty="0" err="1"/>
              <a:t>Telesat</a:t>
            </a:r>
            <a:r>
              <a:rPr lang="en-US" dirty="0"/>
              <a:t>, DARPA Blackjack etc.</a:t>
            </a:r>
          </a:p>
          <a:p>
            <a:r>
              <a:rPr lang="en-US" dirty="0"/>
              <a:t>	-Aerospace assisting geostationary incumbents in assuring their systems with priority are protected</a:t>
            </a:r>
          </a:p>
          <a:p>
            <a:r>
              <a:rPr lang="en-US" dirty="0"/>
              <a:t>	-Aerospace assisting non-geostationary incumbents in identifying required protections</a:t>
            </a:r>
          </a:p>
          <a:p>
            <a:r>
              <a:rPr lang="en-US" dirty="0"/>
              <a:t>	-Aerospace assisting prospective large constellation operators with understanding challenges</a:t>
            </a:r>
          </a:p>
          <a:p>
            <a:r>
              <a:rPr lang="en-US" dirty="0"/>
              <a:t>Challenge: traditional approach of de-conflicting non-geostationary systems relies on geographically separated ground stations and tolerating occasional interference events</a:t>
            </a:r>
          </a:p>
          <a:p>
            <a:pPr lvl="1"/>
            <a:r>
              <a:rPr lang="en-US" dirty="0"/>
              <a:t>-Dramatic increase in number of satellites and geographically diverse ground stations inconsistent</a:t>
            </a:r>
          </a:p>
          <a:p>
            <a:pPr lvl="1"/>
            <a:r>
              <a:rPr lang="en-US" dirty="0"/>
              <a:t>-New operators planning to build flexibility and redundancy into their design to tolerate frequent interference with other operators</a:t>
            </a:r>
          </a:p>
          <a:p>
            <a:pPr lvl="1"/>
            <a:r>
              <a:rPr lang="en-US" dirty="0"/>
              <a:t>-Increase in interference events unacceptable for traditional operators</a:t>
            </a:r>
          </a:p>
          <a:p>
            <a:pPr lvl="2"/>
            <a:r>
              <a:rPr lang="en-US" dirty="0"/>
              <a:t>-Can insist on protections for priority operators, but substantial economic pressure to accommodate</a:t>
            </a:r>
          </a:p>
          <a:p>
            <a:pPr lvl="2"/>
            <a:r>
              <a:rPr lang="en-US" dirty="0"/>
              <a:t>-New operators may need to choose different bands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80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13241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240017" y="6395155"/>
            <a:ext cx="1683717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812346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812346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0 pt. Text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0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350" y="3124909"/>
            <a:ext cx="5101390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02096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2018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3291518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81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186694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_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307521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pPr marL="171450" marR="0" lvl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dirty="0"/>
              <a:t>This is a multipurpose box—use for text, tables, charts or video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98" y="5653377"/>
            <a:ext cx="8453762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597" y="1225565"/>
            <a:ext cx="4245432" cy="4798717"/>
          </a:xfrm>
          <a:prstGeom prst="rect">
            <a:avLst/>
          </a:prstGeom>
        </p:spPr>
        <p:txBody>
          <a:bodyPr vert="horz"/>
          <a:lstStyle>
            <a:lvl1pPr marL="177800" indent="-161925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1207637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09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474673" y="1225565"/>
            <a:ext cx="4326430" cy="4798717"/>
          </a:xfrm>
          <a:prstGeom prst="rect">
            <a:avLst/>
          </a:prstGeom>
        </p:spPr>
        <p:txBody>
          <a:bodyPr vert="horz"/>
          <a:lstStyle>
            <a:lvl1pPr marL="169863" indent="-169863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28598" y="1225424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248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76833" y="1205815"/>
            <a:ext cx="191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28598" y="3641651"/>
            <a:ext cx="8623093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8" y="1205815"/>
            <a:ext cx="4268451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656808" y="1205815"/>
            <a:ext cx="4194883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93646"/>
            <a:ext cx="4268451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56808" y="3693646"/>
            <a:ext cx="4194883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1766297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9756" y="3744346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9" y="1197639"/>
            <a:ext cx="8608104" cy="2366552"/>
          </a:xfrm>
          <a:prstGeom prst="rect">
            <a:avLst/>
          </a:prstGeom>
        </p:spPr>
        <p:txBody>
          <a:bodyPr vert="horz"/>
          <a:lstStyle>
            <a:lvl1pPr marL="120650" indent="-109538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85470"/>
            <a:ext cx="4211819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19095" y="3685470"/>
            <a:ext cx="4117607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_markings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300" y="814685"/>
            <a:ext cx="2234525" cy="1867301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228598" y="1233557"/>
            <a:ext cx="5735473" cy="4794684"/>
          </a:xfrm>
          <a:prstGeom prst="rect">
            <a:avLst/>
          </a:prstGeom>
        </p:spPr>
        <p:txBody>
          <a:bodyPr vert="horz"/>
          <a:lstStyle>
            <a:lvl1pPr marL="180975" indent="-169863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28598" y="1134320"/>
            <a:ext cx="3715605" cy="4861367"/>
          </a:xfrm>
          <a:prstGeom prst="rect">
            <a:avLst/>
          </a:prstGeom>
        </p:spPr>
        <p:txBody>
          <a:bodyPr vert="horz"/>
          <a:lstStyle>
            <a:lvl1pPr marL="180975" indent="-180975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53" y="1134531"/>
            <a:ext cx="4623206" cy="4564685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4059153" y="5777498"/>
            <a:ext cx="4609023" cy="350523"/>
            <a:chOff x="4333069" y="5714104"/>
            <a:chExt cx="4609023" cy="35052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544208" y="5714104"/>
              <a:ext cx="4397884" cy="3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Contact Informa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13241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240017" y="6395155"/>
            <a:ext cx="1683717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812346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812346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350" y="3124909"/>
            <a:ext cx="5101390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02096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2019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4174041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Title and Information P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350" y="3124909"/>
            <a:ext cx="5101390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"/>
            <a:ext cx="9143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619165"/>
            <a:ext cx="9143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202096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2019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1231173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Closing_Q&amp;A_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71899" y="2595234"/>
            <a:ext cx="4601283" cy="12316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1" i="1" baseline="0">
                <a:solidFill>
                  <a:schemeClr val="bg1"/>
                </a:solidFill>
                <a:effectLst>
                  <a:outerShdw blurRad="50800" dist="381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Closing</a:t>
            </a:r>
            <a:br>
              <a:rPr lang="en-US" dirty="0"/>
            </a:br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57787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597" y="1225565"/>
            <a:ext cx="8453761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77005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</p:spTree>
    <p:extLst>
      <p:ext uri="{BB962C8B-B14F-4D97-AF65-F5344CB8AC3E}">
        <p14:creationId xmlns:p14="http://schemas.microsoft.com/office/powerpoint/2010/main" val="2972666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77005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</p:spTree>
    <p:extLst>
      <p:ext uri="{BB962C8B-B14F-4D97-AF65-F5344CB8AC3E}">
        <p14:creationId xmlns:p14="http://schemas.microsoft.com/office/powerpoint/2010/main" val="286674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307521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pPr marL="171450" marR="0" lvl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dirty="0"/>
              <a:t>This is a multipurpose box—use for text, tables, charts or video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98" y="5653377"/>
            <a:ext cx="8453762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_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8598" y="5653377"/>
            <a:ext cx="8453762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599" y="1207637"/>
            <a:ext cx="8453761" cy="4381001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77005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</p:spTree>
    <p:extLst>
      <p:ext uri="{BB962C8B-B14F-4D97-AF65-F5344CB8AC3E}">
        <p14:creationId xmlns:p14="http://schemas.microsoft.com/office/powerpoint/2010/main" val="334235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597" y="1225565"/>
            <a:ext cx="4126046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77005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207637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6240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77005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56313" y="1225565"/>
            <a:ext cx="4126046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28598" y="1225424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6389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4576833" y="1205815"/>
            <a:ext cx="191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28598" y="3641651"/>
            <a:ext cx="8623093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8" y="1205815"/>
            <a:ext cx="4268451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656808" y="1205815"/>
            <a:ext cx="4194883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93646"/>
            <a:ext cx="4268451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56808" y="3693646"/>
            <a:ext cx="4194883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88957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</p:spTree>
    <p:extLst>
      <p:ext uri="{BB962C8B-B14F-4D97-AF65-F5344CB8AC3E}">
        <p14:creationId xmlns:p14="http://schemas.microsoft.com/office/powerpoint/2010/main" val="22438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9756" y="3744346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9" y="1197639"/>
            <a:ext cx="8608104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85470"/>
            <a:ext cx="4211819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19095" y="3685470"/>
            <a:ext cx="4117607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88957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</p:spTree>
    <p:extLst>
      <p:ext uri="{BB962C8B-B14F-4D97-AF65-F5344CB8AC3E}">
        <p14:creationId xmlns:p14="http://schemas.microsoft.com/office/powerpoint/2010/main" val="112306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300" y="814685"/>
            <a:ext cx="2234525" cy="1867301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228598" y="1233557"/>
            <a:ext cx="5735473" cy="4794684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88957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5861304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</p:spTree>
    <p:extLst>
      <p:ext uri="{BB962C8B-B14F-4D97-AF65-F5344CB8AC3E}">
        <p14:creationId xmlns:p14="http://schemas.microsoft.com/office/powerpoint/2010/main" val="2084171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28598" y="1134320"/>
            <a:ext cx="3715605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53" y="1134531"/>
            <a:ext cx="4623206" cy="4564685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4059153" y="5777498"/>
            <a:ext cx="4609023" cy="350523"/>
            <a:chOff x="4333069" y="5714104"/>
            <a:chExt cx="4609023" cy="35052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544208" y="5714104"/>
              <a:ext cx="4397884" cy="3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>
                  <a:solidFill>
                    <a:srgbClr val="000000"/>
                  </a:solidFill>
                </a:rPr>
                <a:t>Current risk assessment with uncertainty	Expected risk assessment with	proposed mitigation</a:t>
              </a:r>
            </a:p>
          </p:txBody>
        </p:sp>
      </p:grp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598" y="6188957"/>
            <a:ext cx="8453761" cy="46493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Key Point—Arial Bold Italic, 16 point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26040"/>
            <a:ext cx="7776149" cy="446802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Subtitle—Gray, 20 point Arial</a:t>
            </a:r>
          </a:p>
        </p:txBody>
      </p:sp>
    </p:spTree>
    <p:extLst>
      <p:ext uri="{BB962C8B-B14F-4D97-AF65-F5344CB8AC3E}">
        <p14:creationId xmlns:p14="http://schemas.microsoft.com/office/powerpoint/2010/main" val="2691749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7772400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3958169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288877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B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 numCol="2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113472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596" y="1225565"/>
            <a:ext cx="4286253" cy="4798717"/>
          </a:xfrm>
          <a:prstGeom prst="rect">
            <a:avLst/>
          </a:prstGeom>
        </p:spPr>
        <p:txBody>
          <a:bodyPr vert="horz"/>
          <a:lstStyle>
            <a:lvl1pPr marL="169863" indent="-169863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1207637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457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732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923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613217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D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60870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364480"/>
            <a:ext cx="6400800" cy="16002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Transition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73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no gradien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12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45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12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47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39713"/>
            <a:ext cx="7494588" cy="1085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6875" y="1800225"/>
            <a:ext cx="4098925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00225"/>
            <a:ext cx="4100513" cy="1849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02063"/>
            <a:ext cx="4100513" cy="184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965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Subtitle, &quot;Bang Box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192697"/>
            <a:ext cx="8077200" cy="4868238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639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Subtitle, 16 pt.,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408354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3"/>
          <p:cNvSpPr>
            <a:spLocks noChangeArrowheads="1"/>
          </p:cNvSpPr>
          <p:nvPr userDrawn="1"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254369"/>
            <a:ext cx="8077200" cy="4704862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3475"/>
            <a:ext cx="6773863" cy="492125"/>
          </a:xfrm>
          <a:prstGeom prst="rect">
            <a:avLst/>
          </a:prstGeom>
        </p:spPr>
        <p:txBody>
          <a:bodyPr vert="horz"/>
          <a:lstStyle>
            <a:lvl1pPr marL="7938" indent="-7938">
              <a:spcBef>
                <a:spcPts val="0"/>
              </a:spcBef>
              <a:buNone/>
              <a:defRPr sz="1600" b="1" i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462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 pt. Text, Subtitle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12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47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474673" y="1225565"/>
            <a:ext cx="4310098" cy="4798717"/>
          </a:xfrm>
          <a:prstGeom prst="rect">
            <a:avLst/>
          </a:prstGeom>
        </p:spPr>
        <p:txBody>
          <a:bodyPr vert="horz"/>
          <a:lstStyle>
            <a:lvl1pPr marL="169863" indent="-169863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28598" y="1225424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077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B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 numCol="2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Bullet 130% size text 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1024663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B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4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24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 numCol="2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/>
              <a:t>Bullet 130% size text </a:t>
            </a:r>
            <a:r>
              <a:rPr lang="en-US" dirty="0"/>
              <a:t>– 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212137"/>
            <a:ext cx="6773863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– Arial Italic, 16 point</a:t>
            </a:r>
          </a:p>
        </p:txBody>
      </p:sp>
    </p:spTree>
    <p:extLst>
      <p:ext uri="{BB962C8B-B14F-4D97-AF65-F5344CB8AC3E}">
        <p14:creationId xmlns:p14="http://schemas.microsoft.com/office/powerpoint/2010/main" val="430095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J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7772400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8169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Picture, Bang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551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57375" y="1371600"/>
            <a:ext cx="5386388" cy="346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6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576833" y="1205815"/>
            <a:ext cx="191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228598" y="3641651"/>
            <a:ext cx="8623093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8" y="1205815"/>
            <a:ext cx="4268451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656808" y="1205815"/>
            <a:ext cx="4194883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93646"/>
            <a:ext cx="4268451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56808" y="3693646"/>
            <a:ext cx="4194883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9756" y="3744346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9" y="1197639"/>
            <a:ext cx="8608104" cy="2366552"/>
          </a:xfrm>
          <a:prstGeom prst="rect">
            <a:avLst/>
          </a:prstGeom>
        </p:spPr>
        <p:txBody>
          <a:bodyPr vert="horz"/>
          <a:lstStyle>
            <a:lvl1pPr marL="120650" indent="-109538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85470"/>
            <a:ext cx="4211819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19095" y="3685470"/>
            <a:ext cx="4117607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300" y="814685"/>
            <a:ext cx="2234525" cy="1867301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228598" y="1233557"/>
            <a:ext cx="5735473" cy="4794684"/>
          </a:xfrm>
          <a:prstGeom prst="rect">
            <a:avLst/>
          </a:prstGeom>
        </p:spPr>
        <p:txBody>
          <a:bodyPr vert="horz"/>
          <a:lstStyle>
            <a:lvl1pPr marL="180975" indent="-169863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28598" y="1134320"/>
            <a:ext cx="3715605" cy="4861367"/>
          </a:xfrm>
          <a:prstGeom prst="rect">
            <a:avLst/>
          </a:prstGeom>
        </p:spPr>
        <p:txBody>
          <a:bodyPr vert="horz"/>
          <a:lstStyle>
            <a:lvl1pPr marL="180975" indent="-180975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53" y="1134531"/>
            <a:ext cx="4623206" cy="4564685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4059153" y="5777498"/>
            <a:ext cx="4609023" cy="350523"/>
            <a:chOff x="4333069" y="5714104"/>
            <a:chExt cx="4609023" cy="35052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544208" y="5714104"/>
              <a:ext cx="4397884" cy="3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05422" y="6642556"/>
            <a:ext cx="693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923" r:id="rId3"/>
    <p:sldLayoutId id="2147484892" r:id="rId4"/>
    <p:sldLayoutId id="2147484894" r:id="rId5"/>
    <p:sldLayoutId id="2147484924" r:id="rId6"/>
    <p:sldLayoutId id="2147484919" r:id="rId7"/>
    <p:sldLayoutId id="2147484920" r:id="rId8"/>
    <p:sldLayoutId id="2147484921" r:id="rId9"/>
    <p:sldLayoutId id="2147484922" r:id="rId10"/>
    <p:sldLayoutId id="2147484913" r:id="rId11"/>
    <p:sldLayoutId id="2147484933" r:id="rId12"/>
    <p:sldLayoutId id="2147484935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05422" y="6642556"/>
            <a:ext cx="693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0" y="0"/>
            <a:ext cx="9144000" cy="233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TYPE</a:t>
            </a:r>
            <a:r>
              <a:rPr lang="en-US" b="0" baseline="0" dirty="0"/>
              <a:t> SECURITY MARKING(S) IN SLIDE MASTER</a:t>
            </a:r>
            <a:br>
              <a:rPr lang="en-US" b="0" baseline="0" dirty="0"/>
            </a:br>
            <a:endParaRPr lang="en-US" b="0" dirty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0" y="6593176"/>
            <a:ext cx="9144000" cy="2160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TYPE</a:t>
            </a:r>
            <a:r>
              <a:rPr lang="en-US" b="0" baseline="0" dirty="0"/>
              <a:t> SECURITY MARKING(S) IN SLIDE MASTER</a:t>
            </a:r>
            <a:r>
              <a:rPr lang="en-US" b="0" baseline="0"/>
              <a:t/>
            </a:r>
            <a:br>
              <a:rPr lang="en-US" b="0" baseline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547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25" r:id="rId3"/>
    <p:sldLayoutId id="2147484905" r:id="rId4"/>
    <p:sldLayoutId id="2147484906" r:id="rId5"/>
    <p:sldLayoutId id="2147484916" r:id="rId6"/>
    <p:sldLayoutId id="2147484926" r:id="rId7"/>
    <p:sldLayoutId id="2147484927" r:id="rId8"/>
    <p:sldLayoutId id="2147484928" r:id="rId9"/>
    <p:sldLayoutId id="2147484929" r:id="rId10"/>
    <p:sldLayoutId id="214748491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642556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05422" y="6642556"/>
            <a:ext cx="693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4145BE-CC18-4145-962A-7F02CD48E99F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  <p:sldLayoutId id="2147484948" r:id="rId12"/>
    <p:sldLayoutId id="2147484949" r:id="rId13"/>
    <p:sldLayoutId id="2147484950" r:id="rId14"/>
    <p:sldLayoutId id="2147484951" r:id="rId15"/>
    <p:sldLayoutId id="2147484952" r:id="rId16"/>
    <p:sldLayoutId id="2147484953" r:id="rId17"/>
    <p:sldLayoutId id="2147484954" r:id="rId18"/>
    <p:sldLayoutId id="2147484955" r:id="rId19"/>
    <p:sldLayoutId id="2147484956" r:id="rId20"/>
    <p:sldLayoutId id="2147484957" r:id="rId21"/>
    <p:sldLayoutId id="2147484958" r:id="rId22"/>
    <p:sldLayoutId id="2147484959" r:id="rId23"/>
    <p:sldLayoutId id="2147484960" r:id="rId24"/>
    <p:sldLayoutId id="2147484961" r:id="rId25"/>
    <p:sldLayoutId id="2147484962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799" y="1660394"/>
            <a:ext cx="4602941" cy="1239457"/>
          </a:xfrm>
        </p:spPr>
        <p:txBody>
          <a:bodyPr/>
          <a:lstStyle/>
          <a:p>
            <a:r>
              <a:rPr lang="en-US" dirty="0"/>
              <a:t>Good Neighbors: How and When to Share Spectrum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/>
              <a:t>Matthew Clark, PhD</a:t>
            </a:r>
          </a:p>
          <a:p>
            <a:r>
              <a:rPr lang="en-US" sz="2000" dirty="0"/>
              <a:t>Spectrum Management and Space Communications Policy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August 15, 2019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8F9FD1-5B24-40AD-9536-55B603AE07BD}"/>
              </a:ext>
            </a:extLst>
          </p:cNvPr>
          <p:cNvSpPr txBox="1"/>
          <p:nvPr/>
        </p:nvSpPr>
        <p:spPr>
          <a:xfrm>
            <a:off x="5443613" y="5807995"/>
            <a:ext cx="3407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Approved for public release. OTR 2019-01025.</a:t>
            </a:r>
          </a:p>
        </p:txBody>
      </p:sp>
    </p:spTree>
    <p:extLst>
      <p:ext uri="{BB962C8B-B14F-4D97-AF65-F5344CB8AC3E}">
        <p14:creationId xmlns:p14="http://schemas.microsoft.com/office/powerpoint/2010/main" val="37816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Spectrum Policy Development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989624"/>
            <a:ext cx="8360766" cy="55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hlinkClick r:id="" action="ppaction://noaction"/>
          </p:cNvPr>
          <p:cNvGraphicFramePr>
            <a:graphicFrameLocks noChangeAspect="1"/>
          </p:cNvGraphicFramePr>
          <p:nvPr>
            <p:extLst/>
          </p:nvPr>
        </p:nvGraphicFramePr>
        <p:xfrm>
          <a:off x="3299460" y="2705109"/>
          <a:ext cx="5480555" cy="350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4" imgW="27216000" imgH="17415000" progId="AcroExch.Document.11">
                  <p:embed/>
                </p:oleObj>
              </mc:Choice>
              <mc:Fallback>
                <p:oleObj name="Acrobat Document" r:id="rId4" imgW="27216000" imgH="17415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460" y="2705109"/>
                        <a:ext cx="5480555" cy="35057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Bands and Spectrum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The current regulatory structure enables compatibility between different users without requiring intensive day-to-day coordination 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Allocations</a:t>
            </a:r>
            <a:r>
              <a:rPr lang="en-US" sz="900" dirty="0"/>
              <a:t> </a:t>
            </a:r>
            <a:r>
              <a:rPr lang="en-US" dirty="0">
                <a:sym typeface="Wingdings" panose="05000000000000000000" pitchFamily="2" charset="2"/>
              </a:rPr>
              <a:t>Services</a:t>
            </a:r>
            <a:r>
              <a:rPr lang="en-US" sz="9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Users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Regulators ensure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accountability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Develop rules and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authorize users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Virtually all of the useful spectrum has already been allocated</a:t>
            </a:r>
          </a:p>
        </p:txBody>
      </p:sp>
      <p:pic>
        <p:nvPicPr>
          <p:cNvPr id="7" name="Picture 6" descr="200px-FCC-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04" y="4265251"/>
            <a:ext cx="914400" cy="923925"/>
          </a:xfrm>
          <a:prstGeom prst="rect">
            <a:avLst/>
          </a:prstGeom>
          <a:solidFill>
            <a:srgbClr val="FF9F9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5" descr="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297" y="4265251"/>
            <a:ext cx="123190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7526" y="3971936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000000"/>
                </a:solidFill>
              </a:rPr>
              <a:t>Non-Federal Use</a:t>
            </a:r>
            <a:r>
              <a:rPr lang="en-US" sz="1400" dirty="0">
                <a:solidFill>
                  <a:srgbClr val="000000"/>
                </a:solidFill>
              </a:rPr>
              <a:t>     </a:t>
            </a:r>
            <a:r>
              <a:rPr lang="en-US" sz="1400" u="sng" dirty="0">
                <a:solidFill>
                  <a:srgbClr val="000000"/>
                </a:solidFill>
              </a:rPr>
              <a:t>Federal Use</a:t>
            </a:r>
          </a:p>
        </p:txBody>
      </p:sp>
    </p:spTree>
    <p:extLst>
      <p:ext uri="{BB962C8B-B14F-4D97-AF65-F5344CB8AC3E}">
        <p14:creationId xmlns:p14="http://schemas.microsoft.com/office/powerpoint/2010/main" val="368685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Paradigm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Spectrum Sharing … in Every Dimension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1535025"/>
            <a:ext cx="8077200" cy="3810000"/>
          </a:xfrm>
        </p:spPr>
        <p:txBody>
          <a:bodyPr/>
          <a:lstStyle/>
          <a:p>
            <a:r>
              <a:rPr lang="en-US" dirty="0"/>
              <a:t>Broad endorsement of sharing:    </a:t>
            </a:r>
          </a:p>
          <a:p>
            <a:pPr lvl="1"/>
            <a:r>
              <a:rPr lang="en-US" dirty="0"/>
              <a:t>NTIA</a:t>
            </a:r>
          </a:p>
          <a:p>
            <a:pPr lvl="1">
              <a:spcBef>
                <a:spcPts val="0"/>
              </a:spcBef>
            </a:pPr>
            <a:r>
              <a:rPr lang="en-US" dirty="0"/>
              <a:t>PCAST Report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President’s Memorandum…</a:t>
            </a:r>
          </a:p>
          <a:p>
            <a:pPr>
              <a:spcBef>
                <a:spcPts val="1200"/>
              </a:spcBef>
            </a:pPr>
            <a:r>
              <a:rPr lang="en-US" dirty="0"/>
              <a:t>What it takes</a:t>
            </a:r>
          </a:p>
          <a:p>
            <a:pPr lvl="1"/>
            <a:r>
              <a:rPr lang="en-US" dirty="0"/>
              <a:t>Understanding participants’ requirements and characteristics</a:t>
            </a:r>
          </a:p>
          <a:p>
            <a:pPr lvl="1"/>
            <a:r>
              <a:rPr lang="en-US" dirty="0"/>
              <a:t>Systems and use cases that are suited to sharing similar spectrum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Consideration for growth and maintenance as requirements change</a:t>
            </a:r>
          </a:p>
          <a:p>
            <a:pPr>
              <a:spcBef>
                <a:spcPts val="1200"/>
              </a:spcBef>
            </a:pPr>
            <a:r>
              <a:rPr lang="en-US" dirty="0"/>
              <a:t>Different sharing mechanisms for different cases</a:t>
            </a:r>
          </a:p>
          <a:p>
            <a:pPr lvl="1"/>
            <a:r>
              <a:rPr lang="en-US" dirty="0"/>
              <a:t>Geographic</a:t>
            </a:r>
          </a:p>
          <a:p>
            <a:pPr lvl="1"/>
            <a:r>
              <a:rPr lang="en-US" dirty="0"/>
              <a:t>Distributed sensing</a:t>
            </a:r>
          </a:p>
          <a:p>
            <a:pPr lvl="1"/>
            <a:r>
              <a:rPr lang="en-US" dirty="0"/>
              <a:t>Centralized spectrum access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599" y="6131304"/>
            <a:ext cx="7509387" cy="492125"/>
          </a:xfrm>
        </p:spPr>
        <p:txBody>
          <a:bodyPr/>
          <a:lstStyle/>
          <a:p>
            <a:r>
              <a:rPr lang="en-US" dirty="0"/>
              <a:t>Sharing requires greater understanding of everyone’s requirements</a:t>
            </a:r>
          </a:p>
        </p:txBody>
      </p:sp>
      <p:sp>
        <p:nvSpPr>
          <p:cNvPr id="21" name="Cube 114"/>
          <p:cNvSpPr>
            <a:spLocks noChangeArrowheads="1"/>
          </p:cNvSpPr>
          <p:nvPr/>
        </p:nvSpPr>
        <p:spPr bwMode="auto">
          <a:xfrm>
            <a:off x="6341181" y="1082791"/>
            <a:ext cx="1468065" cy="1590327"/>
          </a:xfrm>
          <a:prstGeom prst="cube">
            <a:avLst>
              <a:gd name="adj" fmla="val 28192"/>
            </a:avLst>
          </a:prstGeom>
          <a:pattFill prst="lgCheck">
            <a:fgClr>
              <a:srgbClr val="B80000"/>
            </a:fgClr>
            <a:bgClr>
              <a:srgbClr val="FFFFCC"/>
            </a:bgClr>
          </a:pattFill>
          <a:ln w="15875" algn="ctr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64"/>
          <p:cNvCxnSpPr>
            <a:cxnSpLocks noChangeShapeType="1"/>
          </p:cNvCxnSpPr>
          <p:nvPr/>
        </p:nvCxnSpPr>
        <p:spPr bwMode="auto">
          <a:xfrm flipV="1">
            <a:off x="6302487" y="2148070"/>
            <a:ext cx="540784" cy="52492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Connector 8"/>
          <p:cNvCxnSpPr/>
          <p:nvPr/>
        </p:nvCxnSpPr>
        <p:spPr bwMode="auto">
          <a:xfrm>
            <a:off x="6846856" y="2186948"/>
            <a:ext cx="1532857" cy="0"/>
          </a:xfrm>
          <a:prstGeom prst="line">
            <a:avLst/>
          </a:prstGeom>
          <a:solidFill>
            <a:srgbClr val="CC0066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69"/>
          <p:cNvCxnSpPr>
            <a:cxnSpLocks noChangeShapeType="1"/>
          </p:cNvCxnSpPr>
          <p:nvPr/>
        </p:nvCxnSpPr>
        <p:spPr bwMode="auto">
          <a:xfrm>
            <a:off x="6309123" y="2682835"/>
            <a:ext cx="1532771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Straight Connector 70"/>
          <p:cNvCxnSpPr>
            <a:cxnSpLocks noChangeShapeType="1"/>
          </p:cNvCxnSpPr>
          <p:nvPr/>
        </p:nvCxnSpPr>
        <p:spPr bwMode="auto">
          <a:xfrm rot="5400000">
            <a:off x="5634703" y="2008636"/>
            <a:ext cx="130902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3" name="TextBox 87"/>
          <p:cNvSpPr txBox="1">
            <a:spLocks noChangeArrowheads="1"/>
          </p:cNvSpPr>
          <p:nvPr/>
        </p:nvSpPr>
        <p:spPr bwMode="auto">
          <a:xfrm>
            <a:off x="7986730" y="1957792"/>
            <a:ext cx="530893" cy="2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4" name="TextBox 88"/>
          <p:cNvSpPr txBox="1">
            <a:spLocks noChangeArrowheads="1"/>
          </p:cNvSpPr>
          <p:nvPr/>
        </p:nvSpPr>
        <p:spPr bwMode="auto">
          <a:xfrm>
            <a:off x="5768340" y="1125106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>
                <a:solidFill>
                  <a:srgbClr val="000000"/>
                </a:solidFill>
              </a:rPr>
              <a:t>Space</a:t>
            </a:r>
          </a:p>
        </p:txBody>
      </p:sp>
      <p:cxnSp>
        <p:nvCxnSpPr>
          <p:cNvPr id="15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7633854" y="2211262"/>
            <a:ext cx="462590" cy="457841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17" name="Cube 118"/>
          <p:cNvSpPr>
            <a:spLocks noChangeArrowheads="1"/>
          </p:cNvSpPr>
          <p:nvPr/>
        </p:nvSpPr>
        <p:spPr bwMode="auto">
          <a:xfrm>
            <a:off x="6325742" y="1071197"/>
            <a:ext cx="627253" cy="1633598"/>
          </a:xfrm>
          <a:prstGeom prst="cube">
            <a:avLst>
              <a:gd name="adj" fmla="val 57227"/>
            </a:avLst>
          </a:prstGeom>
          <a:solidFill>
            <a:srgbClr val="CC0066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Cube 119"/>
          <p:cNvSpPr>
            <a:spLocks noChangeArrowheads="1"/>
          </p:cNvSpPr>
          <p:nvPr/>
        </p:nvSpPr>
        <p:spPr bwMode="auto">
          <a:xfrm>
            <a:off x="6571333" y="1092508"/>
            <a:ext cx="627253" cy="1604738"/>
          </a:xfrm>
          <a:prstGeom prst="cube">
            <a:avLst>
              <a:gd name="adj" fmla="val 57227"/>
            </a:avLst>
          </a:prstGeom>
          <a:solidFill>
            <a:srgbClr val="00CC00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Cube 120"/>
          <p:cNvSpPr>
            <a:spLocks noChangeArrowheads="1"/>
          </p:cNvSpPr>
          <p:nvPr/>
        </p:nvSpPr>
        <p:spPr bwMode="auto">
          <a:xfrm>
            <a:off x="6856751" y="1071197"/>
            <a:ext cx="627253" cy="1630320"/>
          </a:xfrm>
          <a:prstGeom prst="cube">
            <a:avLst>
              <a:gd name="adj" fmla="val 57227"/>
            </a:avLst>
          </a:prstGeom>
          <a:solidFill>
            <a:srgbClr val="00B0F0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Cube 121"/>
          <p:cNvSpPr>
            <a:spLocks noChangeArrowheads="1"/>
          </p:cNvSpPr>
          <p:nvPr/>
        </p:nvSpPr>
        <p:spPr bwMode="auto">
          <a:xfrm>
            <a:off x="7181993" y="1071197"/>
            <a:ext cx="627253" cy="1630320"/>
          </a:xfrm>
          <a:prstGeom prst="cube">
            <a:avLst>
              <a:gd name="adj" fmla="val 57227"/>
            </a:avLst>
          </a:prstGeom>
          <a:solidFill>
            <a:srgbClr val="CC9B00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86"/>
          <p:cNvSpPr txBox="1">
            <a:spLocks noChangeArrowheads="1"/>
          </p:cNvSpPr>
          <p:nvPr/>
        </p:nvSpPr>
        <p:spPr bwMode="auto">
          <a:xfrm>
            <a:off x="7778465" y="2532356"/>
            <a:ext cx="1006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 spc="-50" dirty="0">
                <a:solidFill>
                  <a:srgbClr val="000000"/>
                </a:solidFill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386952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Sharing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250900" y="1203264"/>
            <a:ext cx="3665103" cy="3473512"/>
          </a:xfrm>
        </p:spPr>
        <p:txBody>
          <a:bodyPr/>
          <a:lstStyle/>
          <a:p>
            <a:r>
              <a:rPr lang="en-US" dirty="0"/>
              <a:t>Increased spectrum sharing critical for meeting demand</a:t>
            </a:r>
          </a:p>
          <a:p>
            <a:pPr lvl="1"/>
            <a:r>
              <a:rPr lang="en-US" dirty="0"/>
              <a:t>Spectrum sensing</a:t>
            </a:r>
          </a:p>
          <a:p>
            <a:pPr lvl="1"/>
            <a:r>
              <a:rPr lang="en-US" dirty="0"/>
              <a:t>Dynamic frequency selection and cognitive radio</a:t>
            </a:r>
          </a:p>
          <a:p>
            <a:pPr lvl="1"/>
            <a:r>
              <a:rPr lang="en-US" dirty="0"/>
              <a:t>Antenna systems: dynamic beamforming, nulling, shielding, and MIMO/spatial multiplexing</a:t>
            </a:r>
          </a:p>
          <a:p>
            <a:pPr lvl="1"/>
            <a:r>
              <a:rPr lang="en-US" dirty="0"/>
              <a:t>Signal processing, cancellation, multi-user detection</a:t>
            </a:r>
          </a:p>
          <a:p>
            <a:pPr lvl="1"/>
            <a:r>
              <a:rPr lang="en-US" dirty="0"/>
              <a:t>Spectrum Access Systems</a:t>
            </a:r>
          </a:p>
          <a:p>
            <a:r>
              <a:rPr lang="en-US" dirty="0"/>
              <a:t>No one size fits all solution</a:t>
            </a:r>
          </a:p>
          <a:p>
            <a:pPr lvl="1"/>
            <a:r>
              <a:rPr lang="en-US" dirty="0"/>
              <a:t>Harmful interference</a:t>
            </a:r>
          </a:p>
          <a:p>
            <a:pPr lvl="1"/>
            <a:r>
              <a:rPr lang="en-US" dirty="0"/>
              <a:t>Value of spectrum  </a:t>
            </a:r>
          </a:p>
          <a:p>
            <a:pPr lvl="1"/>
            <a:r>
              <a:rPr lang="en-US" dirty="0"/>
              <a:t>Cyber and Operational Security (OPSEC)</a:t>
            </a:r>
          </a:p>
          <a:p>
            <a:pPr lvl="1"/>
            <a:r>
              <a:rPr lang="en-US" dirty="0"/>
              <a:t>Cost and complexity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DA2AFF-77BF-4A5E-858E-147F11034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37" y="4152918"/>
            <a:ext cx="2556605" cy="1415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72EE6A-C09D-40B5-84AF-23DD463B6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38" y="4276755"/>
            <a:ext cx="1955255" cy="160598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F0CFCB90-A3F1-414A-AC0B-CDE468FD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5638" y="2377143"/>
            <a:ext cx="2087921" cy="112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604164-9A48-4C7D-8F8B-553D71886E4C}"/>
              </a:ext>
            </a:extLst>
          </p:cNvPr>
          <p:cNvSpPr txBox="1"/>
          <p:nvPr/>
        </p:nvSpPr>
        <p:spPr>
          <a:xfrm>
            <a:off x="4380150" y="1364843"/>
            <a:ext cx="410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Aerospace Spectrum Sharing Testbed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135662-3B4C-4DCB-B084-70306BD4E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037" y="2250296"/>
            <a:ext cx="2838669" cy="14807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6154D9-AEB0-4D54-AAA7-223359CFC330}"/>
              </a:ext>
            </a:extLst>
          </p:cNvPr>
          <p:cNvSpPr txBox="1"/>
          <p:nvPr/>
        </p:nvSpPr>
        <p:spPr>
          <a:xfrm>
            <a:off x="4183379" y="1775519"/>
            <a:ext cx="219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Spectrum Sharing System Modeling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5465E2-F94B-448E-8A60-52ED5944D2AA}"/>
              </a:ext>
            </a:extLst>
          </p:cNvPr>
          <p:cNvSpPr txBox="1"/>
          <p:nvPr/>
        </p:nvSpPr>
        <p:spPr>
          <a:xfrm>
            <a:off x="6711006" y="1775519"/>
            <a:ext cx="219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User Network Modeling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7118E6-FF60-4E1C-B787-1FF022268988}"/>
              </a:ext>
            </a:extLst>
          </p:cNvPr>
          <p:cNvSpPr txBox="1"/>
          <p:nvPr/>
        </p:nvSpPr>
        <p:spPr>
          <a:xfrm>
            <a:off x="4077999" y="3838381"/>
            <a:ext cx="2412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Algorithm Optimization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DE4162-AEA6-475F-AC49-828326B5D767}"/>
              </a:ext>
            </a:extLst>
          </p:cNvPr>
          <p:cNvSpPr txBox="1"/>
          <p:nvPr/>
        </p:nvSpPr>
        <p:spPr>
          <a:xfrm>
            <a:off x="6604130" y="3715271"/>
            <a:ext cx="241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Performance and Security Analysis</a:t>
            </a:r>
          </a:p>
        </p:txBody>
      </p:sp>
    </p:spTree>
    <p:extLst>
      <p:ext uri="{BB962C8B-B14F-4D97-AF65-F5344CB8AC3E}">
        <p14:creationId xmlns:p14="http://schemas.microsoft.com/office/powerpoint/2010/main" val="25539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Sharing - Space and Mobile Wireless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99" y="1203263"/>
            <a:ext cx="4233686" cy="4798717"/>
          </a:xfrm>
        </p:spPr>
        <p:txBody>
          <a:bodyPr/>
          <a:lstStyle/>
          <a:p>
            <a:r>
              <a:rPr lang="en-US" dirty="0"/>
              <a:t>AWS-3 </a:t>
            </a:r>
          </a:p>
          <a:p>
            <a:pPr lvl="1"/>
            <a:r>
              <a:rPr lang="en-US" dirty="0"/>
              <a:t>NOAA meteorological satellite downlinks and DoD Satellite Operations (SATOPS) uplinks sharing with 4G LTE</a:t>
            </a:r>
          </a:p>
          <a:p>
            <a:pPr lvl="1"/>
            <a:r>
              <a:rPr lang="en-US" dirty="0"/>
              <a:t>DoD sharing with Electronic News Gatherers</a:t>
            </a:r>
          </a:p>
          <a:p>
            <a:r>
              <a:rPr lang="en-US" dirty="0"/>
              <a:t>World Radiocommunication Conference 2019 Agenda Item 1.13 </a:t>
            </a:r>
          </a:p>
          <a:p>
            <a:pPr lvl="1"/>
            <a:r>
              <a:rPr lang="en-US" dirty="0"/>
              <a:t>High band/bandwidth spectrum for 5G</a:t>
            </a:r>
          </a:p>
          <a:p>
            <a:r>
              <a:rPr lang="en-US" dirty="0"/>
              <a:t>Needs for additional low/mid-band spectrum </a:t>
            </a:r>
          </a:p>
          <a:p>
            <a:pPr lvl="1"/>
            <a:r>
              <a:rPr lang="en-US" dirty="0"/>
              <a:t>Internet-of-Things, vehicular networking, smart-everything, distance-everything</a:t>
            </a:r>
          </a:p>
          <a:p>
            <a:pPr lvl="1"/>
            <a:r>
              <a:rPr lang="en-US" dirty="0"/>
              <a:t>Citizens Broadband Radio Service, C-band</a:t>
            </a:r>
          </a:p>
          <a:p>
            <a:pPr lvl="1"/>
            <a:r>
              <a:rPr lang="en-US" dirty="0"/>
              <a:t>Broader scope of spectrum needs –challenging bands/sharing situations may be revisited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D4F9F6-D5B6-4AC0-A277-3740F9B3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588" y="1551025"/>
            <a:ext cx="2373756" cy="248028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2C88483-3339-4559-A7AD-BC312659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50" y="4324350"/>
            <a:ext cx="3733460" cy="223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93DB63-4B92-448A-A434-FC42F417D8E9}"/>
              </a:ext>
            </a:extLst>
          </p:cNvPr>
          <p:cNvSpPr txBox="1"/>
          <p:nvPr/>
        </p:nvSpPr>
        <p:spPr>
          <a:xfrm>
            <a:off x="4599225" y="1181693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Protection Zone for NOAA in Miami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02E824-5D80-40FA-B4C3-F0E246BED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1566261"/>
            <a:ext cx="1861463" cy="2441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E1B2B6-06E9-4583-8BAA-41B784257577}"/>
              </a:ext>
            </a:extLst>
          </p:cNvPr>
          <p:cNvSpPr txBox="1"/>
          <p:nvPr/>
        </p:nvSpPr>
        <p:spPr>
          <a:xfrm>
            <a:off x="4599225" y="3962006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SATOPS Impact to LTE near Boston  </a:t>
            </a:r>
          </a:p>
        </p:txBody>
      </p:sp>
    </p:spTree>
    <p:extLst>
      <p:ext uri="{BB962C8B-B14F-4D97-AF65-F5344CB8AC3E}">
        <p14:creationId xmlns:p14="http://schemas.microsoft.com/office/powerpoint/2010/main" val="26840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Sharing Between Satellite Networks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900" y="1203263"/>
            <a:ext cx="4044876" cy="4798717"/>
          </a:xfrm>
        </p:spPr>
        <p:txBody>
          <a:bodyPr/>
          <a:lstStyle/>
          <a:p>
            <a:r>
              <a:rPr lang="en-US" dirty="0"/>
              <a:t>Large constellations of non-geosynchronous orbit (NGSO) satellites proposed </a:t>
            </a:r>
          </a:p>
          <a:p>
            <a:pPr lvl="1"/>
            <a:r>
              <a:rPr lang="en-US" dirty="0"/>
              <a:t>SpaceX, </a:t>
            </a:r>
            <a:r>
              <a:rPr lang="en-US" dirty="0" err="1"/>
              <a:t>OneWeb</a:t>
            </a:r>
            <a:r>
              <a:rPr lang="en-US" dirty="0"/>
              <a:t>, </a:t>
            </a:r>
            <a:r>
              <a:rPr lang="en-US" dirty="0" err="1"/>
              <a:t>Telesat</a:t>
            </a:r>
            <a:r>
              <a:rPr lang="en-US" dirty="0"/>
              <a:t>, DARPA Blackjack...</a:t>
            </a:r>
          </a:p>
          <a:p>
            <a:r>
              <a:rPr lang="en-US" dirty="0"/>
              <a:t>De-confliction with priority systems in geosynchronous orbits (GSO) and other systems in NGSO</a:t>
            </a:r>
          </a:p>
          <a:p>
            <a:pPr lvl="1"/>
            <a:r>
              <a:rPr lang="en-US" dirty="0"/>
              <a:t>Traditional de-confliction approaches insufficient </a:t>
            </a:r>
          </a:p>
          <a:p>
            <a:pPr lvl="2"/>
            <a:r>
              <a:rPr lang="en-US" dirty="0"/>
              <a:t>Geographically separated ground stations </a:t>
            </a:r>
          </a:p>
          <a:p>
            <a:pPr lvl="2"/>
            <a:r>
              <a:rPr lang="en-US" dirty="0"/>
              <a:t>Tolerating occasional interference events</a:t>
            </a:r>
          </a:p>
          <a:p>
            <a:r>
              <a:rPr lang="en-US" dirty="0"/>
              <a:t>WRC-19 AI 7</a:t>
            </a:r>
          </a:p>
          <a:p>
            <a:pPr lvl="1"/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49F3AD83-7FEB-470F-AAEF-672FBCE29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019"/>
          <a:stretch/>
        </p:blipFill>
        <p:spPr bwMode="auto">
          <a:xfrm>
            <a:off x="4912437" y="3918061"/>
            <a:ext cx="3514564" cy="252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FF4074-56AF-41AB-ACD2-1BF8716C4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25" r="21232"/>
          <a:stretch/>
        </p:blipFill>
        <p:spPr>
          <a:xfrm>
            <a:off x="6527081" y="1391364"/>
            <a:ext cx="2289976" cy="2034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63962E-8DDD-45EE-8DF3-7145F843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69" t="-394" r="22408" b="394"/>
          <a:stretch/>
        </p:blipFill>
        <p:spPr>
          <a:xfrm>
            <a:off x="4295776" y="1376659"/>
            <a:ext cx="2203590" cy="20495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677CF3-454D-4829-9322-657E9429772E}"/>
              </a:ext>
            </a:extLst>
          </p:cNvPr>
          <p:cNvSpPr txBox="1"/>
          <p:nvPr/>
        </p:nvSpPr>
        <p:spPr>
          <a:xfrm>
            <a:off x="3540120" y="1041338"/>
            <a:ext cx="371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err="1"/>
              <a:t>OneWeb</a:t>
            </a:r>
            <a:endParaRPr lang="en-US" sz="16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0142B1-7494-4F22-9317-C1AA2726C22B}"/>
              </a:ext>
            </a:extLst>
          </p:cNvPr>
          <p:cNvSpPr txBox="1"/>
          <p:nvPr/>
        </p:nvSpPr>
        <p:spPr>
          <a:xfrm>
            <a:off x="5814618" y="1034546"/>
            <a:ext cx="371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SpaceX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1B4599-AEB5-4DD4-A54D-29C46F3FD464}"/>
              </a:ext>
            </a:extLst>
          </p:cNvPr>
          <p:cNvSpPr txBox="1"/>
          <p:nvPr/>
        </p:nvSpPr>
        <p:spPr>
          <a:xfrm>
            <a:off x="4503185" y="3513969"/>
            <a:ext cx="433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Constellation Interference Mitigation Modeling</a:t>
            </a:r>
          </a:p>
        </p:txBody>
      </p:sp>
    </p:spTree>
    <p:extLst>
      <p:ext uri="{BB962C8B-B14F-4D97-AF65-F5344CB8AC3E}">
        <p14:creationId xmlns:p14="http://schemas.microsoft.com/office/powerpoint/2010/main" val="331513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/>
              <a:t>Myriad of spectrum uses providing valuable services</a:t>
            </a:r>
          </a:p>
          <a:p>
            <a:r>
              <a:rPr lang="en-US" sz="2400" dirty="0"/>
              <a:t>Clearing bands for new uses is increasingly impractical</a:t>
            </a:r>
          </a:p>
          <a:p>
            <a:r>
              <a:rPr lang="en-US" sz="2400" dirty="0"/>
              <a:t>Spectrum sharing is critical, but no one-size-fits-all solution</a:t>
            </a:r>
          </a:p>
          <a:p>
            <a:r>
              <a:rPr lang="en-US" sz="2400" dirty="0"/>
              <a:t>Good infrastructure needed to manage spectrum resources</a:t>
            </a:r>
          </a:p>
          <a:p>
            <a:r>
              <a:rPr lang="en-US" sz="2400" dirty="0"/>
              <a:t>Spectrum policy must strike a balance between…</a:t>
            </a:r>
          </a:p>
          <a:p>
            <a:pPr lvl="1"/>
            <a:r>
              <a:rPr lang="en-US" sz="2000" dirty="0"/>
              <a:t>Assurances for operators and flexibility for technology and growth</a:t>
            </a:r>
          </a:p>
          <a:p>
            <a:pPr lvl="1"/>
            <a:r>
              <a:rPr lang="en-US" sz="2000" dirty="0"/>
              <a:t>Efficient use of spectrum and cost/complexity</a:t>
            </a:r>
          </a:p>
          <a:p>
            <a:pPr lvl="1"/>
            <a:r>
              <a:rPr lang="en-US" sz="2000" dirty="0"/>
              <a:t>Efficient use of spectrum and user privacy</a:t>
            </a:r>
          </a:p>
          <a:p>
            <a:pPr lvl="1"/>
            <a:r>
              <a:rPr lang="en-US" sz="2000" dirty="0"/>
              <a:t>Short-term and long-term potential</a:t>
            </a:r>
          </a:p>
        </p:txBody>
      </p:sp>
    </p:spTree>
    <p:extLst>
      <p:ext uri="{BB962C8B-B14F-4D97-AF65-F5344CB8AC3E}">
        <p14:creationId xmlns:p14="http://schemas.microsoft.com/office/powerpoint/2010/main" val="3846937810"/>
      </p:ext>
    </p:extLst>
  </p:cSld>
  <p:clrMapOvr>
    <a:masterClrMapping/>
  </p:clrMapOvr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E7CC2E9-97E7-44E2-9CEF-94245A140030}" vid="{7238002B-5FA7-4FCD-8390-C3120E090B48}"/>
    </a:ext>
  </a:extLst>
</a:theme>
</file>

<file path=ppt/theme/theme2.xml><?xml version="1.0" encoding="utf-8"?>
<a:theme xmlns:a="http://schemas.openxmlformats.org/drawingml/2006/main" name="2_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E7CC2E9-97E7-44E2-9CEF-94245A140030}" vid="{4E14C260-738B-43BB-B364-E6985E06DA98}"/>
    </a:ext>
  </a:extLst>
</a:theme>
</file>

<file path=ppt/theme/theme3.xml><?xml version="1.0" encoding="utf-8"?>
<a:theme xmlns:a="http://schemas.openxmlformats.org/drawingml/2006/main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E7CC2E9-97E7-44E2-9CEF-94245A140030}" vid="{46BA43DB-6872-4722-BB01-E569EEF72301}"/>
    </a:ext>
  </a:extLst>
</a:theme>
</file>

<file path=ppt/theme/theme4.xml><?xml version="1.0" encoding="utf-8"?>
<a:theme xmlns:a="http://schemas.openxmlformats.org/drawingml/2006/main" name="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orate Template.pptx" id="{094A4803-B081-4581-AAF1-D2D2402F543A}" vid="{E0C2FF26-F5A5-4310-AF5F-98A4EADE508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7DCE231260D40B64765B8B62CCA36" ma:contentTypeVersion="5" ma:contentTypeDescription="Create a new document." ma:contentTypeScope="" ma:versionID="c8c855f4215041b056f92df7b4c7bfb4">
  <xsd:schema xmlns:xsd="http://www.w3.org/2001/XMLSchema" xmlns:xs="http://www.w3.org/2001/XMLSchema" xmlns:p="http://schemas.microsoft.com/office/2006/metadata/properties" xmlns:ns2="1b61945e-ea42-4939-992c-499712c4dde6" xmlns:ns3="1b57da1d-7a00-4ff2-b8bb-a5e2684365e0" xmlns:ns4="fdeb00fa-e4cc-4bb6-be86-462ead36f5cd" targetNamespace="http://schemas.microsoft.com/office/2006/metadata/properties" ma:root="true" ma:fieldsID="fee0a942ad76438bbe979d22ac15da2c" ns2:_="" ns3:_="" ns4:_="">
    <xsd:import namespace="1b61945e-ea42-4939-992c-499712c4dde6"/>
    <xsd:import namespace="1b57da1d-7a00-4ff2-b8bb-a5e2684365e0"/>
    <xsd:import namespace="fdeb00fa-e4cc-4bb6-be86-462ead36f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1945e-ea42-4939-992c-499712c4dd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7da1d-7a00-4ff2-b8bb-a5e2684365e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b00fa-e4cc-4bb6-be86-462ead36f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57da1d-7a00-4ff2-b8bb-a5e2684365e0">JWVUQENKDCZD-538095150-80</_dlc_DocId>
    <_dlc_DocIdUrl xmlns="1b57da1d-7a00-4ff2-b8bb-a5e2684365e0">
      <Url>https://aerospacecloud.sharepoint.com/sites/corpcom/EC/GD/_layouts/15/DocIdRedir.aspx?ID=JWVUQENKDCZD-538095150-80</Url>
      <Description>JWVUQENKDCZD-538095150-80</Description>
    </_dlc_DocIdUrl>
  </documentManagement>
</p:properties>
</file>

<file path=customXml/itemProps1.xml><?xml version="1.0" encoding="utf-8"?>
<ds:datastoreItem xmlns:ds="http://schemas.openxmlformats.org/officeDocument/2006/customXml" ds:itemID="{0FBD14BE-EE1D-45F5-A725-BD6C9F4DB96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725CB27-96FA-46BC-8680-CBE309C05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1945e-ea42-4939-992c-499712c4dde6"/>
    <ds:schemaRef ds:uri="1b57da1d-7a00-4ff2-b8bb-a5e2684365e0"/>
    <ds:schemaRef ds:uri="fdeb00fa-e4cc-4bb6-be86-462ead36f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6941D5-9B70-4FCF-8431-FD2C00B4DF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61B769-D194-4AE7-9D3D-107ABC3B3746}">
  <ds:schemaRefs>
    <ds:schemaRef ds:uri="fdeb00fa-e4cc-4bb6-be86-462ead36f5cd"/>
    <ds:schemaRef ds:uri="1b61945e-ea42-4939-992c-499712c4dde6"/>
    <ds:schemaRef ds:uri="1b57da1d-7a00-4ff2-b8bb-a5e2684365e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2018_Corporate_Template_4x3</Template>
  <TotalTime>20826</TotalTime>
  <Words>554</Words>
  <Application>Microsoft Office PowerPoint</Application>
  <PresentationFormat>On-screen Show (4:3)</PresentationFormat>
  <Paragraphs>136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Wingdings</vt:lpstr>
      <vt:lpstr>1_Corporate Template</vt:lpstr>
      <vt:lpstr>2_Corporate Template_Security Markings</vt:lpstr>
      <vt:lpstr>3_Standard Title </vt:lpstr>
      <vt:lpstr>Corporate Template_Security Markings</vt:lpstr>
      <vt:lpstr>Acrobat Document</vt:lpstr>
      <vt:lpstr>Good Neighbors: How and When to Share Spectrum</vt:lpstr>
      <vt:lpstr>US Spectrum Policy Development</vt:lpstr>
      <vt:lpstr>Frequency Bands and Spectrum Regulation</vt:lpstr>
      <vt:lpstr>The New Paradigm</vt:lpstr>
      <vt:lpstr>Spectrum Sharing Technologies</vt:lpstr>
      <vt:lpstr>Spectrum Sharing - Space and Mobile Wireless</vt:lpstr>
      <vt:lpstr>Spectrum Sharing Between Satellite Networks</vt:lpstr>
      <vt:lpstr>Conclusions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– 26 Point Arial</dc:title>
  <dc:subject/>
  <dc:creator>Laurence F Zapanta</dc:creator>
  <cp:keywords/>
  <dc:description/>
  <cp:lastModifiedBy>Matthew A Clark</cp:lastModifiedBy>
  <cp:revision>119</cp:revision>
  <cp:lastPrinted>2012-11-26T17:25:34Z</cp:lastPrinted>
  <dcterms:created xsi:type="dcterms:W3CDTF">2018-09-24T19:32:26Z</dcterms:created>
  <dcterms:modified xsi:type="dcterms:W3CDTF">2019-08-15T13:36:09Z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0x010100C047DCE231260D40B64765B8B62CCA36</vt:lpwstr>
  </property>
  <property fmtid="{D5CDD505-2E9C-101B-9397-08002B2CF9AE}" pid="3" name="_dlc_DocIdItemGuid">
    <vt:lpwstr>3e0631b3-22c0-4691-8d13-5bc58d0d3cfc</vt:lpwstr>
  </property>
</Properties>
</file>