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1" r:id="rId5"/>
    <p:sldMasterId id="2147484901" r:id="rId6"/>
    <p:sldMasterId id="2147484884" r:id="rId7"/>
  </p:sldMasterIdLst>
  <p:notesMasterIdLst>
    <p:notesMasterId r:id="rId26"/>
  </p:notesMasterIdLst>
  <p:handoutMasterIdLst>
    <p:handoutMasterId r:id="rId27"/>
  </p:handoutMasterIdLst>
  <p:sldIdLst>
    <p:sldId id="278" r:id="rId8"/>
    <p:sldId id="279" r:id="rId9"/>
    <p:sldId id="281" r:id="rId10"/>
    <p:sldId id="282" r:id="rId11"/>
    <p:sldId id="284" r:id="rId12"/>
    <p:sldId id="292" r:id="rId13"/>
    <p:sldId id="285" r:id="rId14"/>
    <p:sldId id="290" r:id="rId15"/>
    <p:sldId id="293" r:id="rId16"/>
    <p:sldId id="294" r:id="rId17"/>
    <p:sldId id="289" r:id="rId18"/>
    <p:sldId id="283" r:id="rId19"/>
    <p:sldId id="287" r:id="rId20"/>
    <p:sldId id="297" r:id="rId21"/>
    <p:sldId id="286" r:id="rId22"/>
    <p:sldId id="288" r:id="rId23"/>
    <p:sldId id="295" r:id="rId24"/>
    <p:sldId id="296" r:id="rId2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7">
          <p15:clr>
            <a:srgbClr val="A4A3A4"/>
          </p15:clr>
        </p15:guide>
        <p15:guide id="2" orient="horz" pos="3048" userDrawn="1">
          <p15:clr>
            <a:srgbClr val="A4A3A4"/>
          </p15:clr>
        </p15:guide>
        <p15:guide id="3" orient="horz" pos="1104" userDrawn="1">
          <p15:clr>
            <a:srgbClr val="A4A3A4"/>
          </p15:clr>
        </p15:guide>
        <p15:guide id="4" pos="55">
          <p15:clr>
            <a:srgbClr val="A4A3A4"/>
          </p15:clr>
        </p15:guide>
        <p15:guide id="5" pos="549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 Ann Apostol" initials="JA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D8E"/>
    <a:srgbClr val="B2B2B3"/>
    <a:srgbClr val="BFBFC0"/>
    <a:srgbClr val="98123D"/>
    <a:srgbClr val="A6002D"/>
    <a:srgbClr val="A5002C"/>
    <a:srgbClr val="F1BF64"/>
    <a:srgbClr val="BD6534"/>
    <a:srgbClr val="767E4A"/>
    <a:srgbClr val="025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0820" autoAdjust="0"/>
  </p:normalViewPr>
  <p:slideViewPr>
    <p:cSldViewPr snapToGrid="0" showGuides="1">
      <p:cViewPr varScale="1">
        <p:scale>
          <a:sx n="164" d="100"/>
          <a:sy n="164" d="100"/>
        </p:scale>
        <p:origin x="1606" y="65"/>
      </p:cViewPr>
      <p:guideLst>
        <p:guide orient="horz" pos="437"/>
        <p:guide orient="horz" pos="3048"/>
        <p:guide orient="horz" pos="1104"/>
        <p:guide pos="55"/>
        <p:guide pos="54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5248"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7DDA5E6-0336-6043-97BE-2667D5222006}" type="datetimeFigureOut">
              <a:rPr lang="en-US" smtClean="0"/>
              <a:pPr/>
              <a:t>4/29/2019</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2E12B18-0379-EC43-9B57-C54D0D9C72D8}" type="slidenum">
              <a:rPr lang="en-US" smtClean="0"/>
              <a:pPr/>
              <a:t>‹#›</a:t>
            </a:fld>
            <a:endParaRPr lang="en-US" dirty="0"/>
          </a:p>
        </p:txBody>
      </p:sp>
    </p:spTree>
    <p:extLst>
      <p:ext uri="{BB962C8B-B14F-4D97-AF65-F5344CB8AC3E}">
        <p14:creationId xmlns:p14="http://schemas.microsoft.com/office/powerpoint/2010/main" val="1443913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35EEF68-F202-4D68-8499-4DCDD1E544DE}" type="datetimeFigureOut">
              <a:rPr lang="en-US" smtClean="0"/>
              <a:pPr/>
              <a:t>4/29/2019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9E4C13A-5EDB-4018-91C6-F8B752C11E71}" type="slidenum">
              <a:rPr lang="en-US" smtClean="0"/>
              <a:pPr/>
              <a:t>‹#›</a:t>
            </a:fld>
            <a:endParaRPr lang="en-US" dirty="0"/>
          </a:p>
        </p:txBody>
      </p:sp>
    </p:spTree>
    <p:extLst>
      <p:ext uri="{BB962C8B-B14F-4D97-AF65-F5344CB8AC3E}">
        <p14:creationId xmlns:p14="http://schemas.microsoft.com/office/powerpoint/2010/main" val="1687339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Tree>
    <p:extLst>
      <p:ext uri="{BB962C8B-B14F-4D97-AF65-F5344CB8AC3E}">
        <p14:creationId xmlns:p14="http://schemas.microsoft.com/office/powerpoint/2010/main" val="3586680752"/>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F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cxnSp>
        <p:nvCxnSpPr>
          <p:cNvPr id="13" name="Straight Connector 12"/>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G_Compare_Contrast">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H_Risk Format_Corner Image">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I_Risk Format_Large Image">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J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K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A_Basic_Master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2"/>
            <a:endParaRPr lang="en-US" dirty="0"/>
          </a:p>
        </p:txBody>
      </p:sp>
    </p:spTree>
    <p:extLst>
      <p:ext uri="{BB962C8B-B14F-4D97-AF65-F5344CB8AC3E}">
        <p14:creationId xmlns:p14="http://schemas.microsoft.com/office/powerpoint/2010/main" val="646281002"/>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_Header_Blank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3186694946"/>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_Acronym_Box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dirty="0"/>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D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7" name="Content Placeholder 6"/>
          <p:cNvSpPr>
            <a:spLocks noGrp="1"/>
          </p:cNvSpPr>
          <p:nvPr>
            <p:ph sz="quarter" idx="15" hasCustomPrompt="1"/>
          </p:nvPr>
        </p:nvSpPr>
        <p:spPr>
          <a:xfrm>
            <a:off x="228597" y="1225565"/>
            <a:ext cx="4245432" cy="4798717"/>
          </a:xfrm>
          <a:prstGeom prst="rect">
            <a:avLst/>
          </a:prstGeom>
        </p:spPr>
        <p:txBody>
          <a:bodyPr vert="horz"/>
          <a:lstStyle>
            <a:lvl1pPr marL="177800" indent="-161925">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65409804"/>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1766297880"/>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E_Righ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474673" y="1225565"/>
            <a:ext cx="4326430"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410248866"/>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F_Quad_Chart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cxnSp>
        <p:nvCxnSpPr>
          <p:cNvPr id="7" name="Straight Connector 6"/>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G_Compare_Contrast_markings">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dirty="0"/>
              <a:t>Click to 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H_Risk Format_Corner_markings Image_markings">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I_Risk Format_Large Image_markings">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J_Contact Information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K_Transition_marking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9"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2019 The Aerospace Corporation</a:t>
            </a:r>
          </a:p>
        </p:txBody>
      </p:sp>
    </p:spTree>
    <p:extLst>
      <p:ext uri="{BB962C8B-B14F-4D97-AF65-F5344CB8AC3E}">
        <p14:creationId xmlns:p14="http://schemas.microsoft.com/office/powerpoint/2010/main" val="417404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B_Title and Information Page_marking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9" name="Text Placeholder 2"/>
          <p:cNvSpPr>
            <a:spLocks noGrp="1"/>
          </p:cNvSpPr>
          <p:nvPr>
            <p:ph type="body" sz="quarter" idx="11" hasCustomPrompt="1"/>
          </p:nvPr>
        </p:nvSpPr>
        <p:spPr>
          <a:xfrm>
            <a:off x="0" y="1"/>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0" name="Text Placeholder 2"/>
          <p:cNvSpPr>
            <a:spLocks noGrp="1"/>
          </p:cNvSpPr>
          <p:nvPr>
            <p:ph type="body" sz="quarter" idx="12" hasCustomPrompt="1"/>
          </p:nvPr>
        </p:nvSpPr>
        <p:spPr>
          <a:xfrm>
            <a:off x="1" y="6619165"/>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1"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2019 The Aerospace Corporation</a:t>
            </a:r>
          </a:p>
        </p:txBody>
      </p:sp>
    </p:spTree>
    <p:extLst>
      <p:ext uri="{BB962C8B-B14F-4D97-AF65-F5344CB8AC3E}">
        <p14:creationId xmlns:p14="http://schemas.microsoft.com/office/powerpoint/2010/main" val="1231173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71899" y="2595234"/>
            <a:ext cx="4601283" cy="1231642"/>
          </a:xfrm>
          <a:prstGeom prst="rect">
            <a:avLst/>
          </a:prstGeom>
        </p:spPr>
        <p:txBody>
          <a:bodyPr anchor="ctr">
            <a:normAutofit/>
          </a:bodyPr>
          <a:lstStyle>
            <a:lvl1pPr algn="l">
              <a:defRPr sz="4800" b="1" i="1" baseline="0">
                <a:solidFill>
                  <a:schemeClr val="bg1"/>
                </a:solidFill>
                <a:effectLst>
                  <a:outerShdw blurRad="50800" dist="38100" dir="4260000" algn="tl" rotWithShape="0">
                    <a:prstClr val="black"/>
                  </a:outerShdw>
                </a:effectLst>
                <a:latin typeface="Arial"/>
                <a:cs typeface="Arial"/>
              </a:defRPr>
            </a:lvl1pPr>
          </a:lstStyle>
          <a:p>
            <a:r>
              <a:rPr lang="en-US" dirty="0"/>
              <a:t>Closing</a:t>
            </a:r>
            <a:br>
              <a:rPr lang="en-US" dirty="0"/>
            </a:br>
            <a:r>
              <a:rPr lang="en-US" dirty="0"/>
              <a:t>Questions</a:t>
            </a:r>
            <a:br>
              <a:rPr lang="en-US" dirty="0"/>
            </a:br>
            <a:r>
              <a:rPr lang="en-US" dirty="0"/>
              <a:t>Backup</a:t>
            </a:r>
          </a:p>
        </p:txBody>
      </p:sp>
    </p:spTree>
    <p:extLst>
      <p:ext uri="{BB962C8B-B14F-4D97-AF65-F5344CB8AC3E}">
        <p14:creationId xmlns:p14="http://schemas.microsoft.com/office/powerpoint/2010/main" val="28577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_Acronym_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dirty="0"/>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D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7" name="Content Placeholder 6"/>
          <p:cNvSpPr>
            <a:spLocks noGrp="1"/>
          </p:cNvSpPr>
          <p:nvPr>
            <p:ph sz="quarter" idx="15" hasCustomPrompt="1"/>
          </p:nvPr>
        </p:nvSpPr>
        <p:spPr>
          <a:xfrm>
            <a:off x="228596" y="1225565"/>
            <a:ext cx="4286253"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401457567"/>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D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7" name="Content Placeholder 6"/>
          <p:cNvSpPr>
            <a:spLocks noGrp="1"/>
          </p:cNvSpPr>
          <p:nvPr>
            <p:ph sz="quarter" idx="15" hasCustomPrompt="1"/>
          </p:nvPr>
        </p:nvSpPr>
        <p:spPr>
          <a:xfrm>
            <a:off x="228596" y="1225565"/>
            <a:ext cx="4286253"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Bullet </a:t>
            </a:r>
            <a:r>
              <a:rPr lang="en-US" dirty="0"/>
              <a:t>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0" name="Content Placeholder 6">
            <a:extLst>
              <a:ext uri="{FF2B5EF4-FFF2-40B4-BE49-F238E27FC236}">
                <a16:creationId xmlns:a16="http://schemas.microsoft.com/office/drawing/2014/main" id="{67BE56B5-7362-45FB-A576-3613820DD73B}"/>
              </a:ext>
            </a:extLst>
          </p:cNvPr>
          <p:cNvSpPr>
            <a:spLocks noGrp="1"/>
          </p:cNvSpPr>
          <p:nvPr>
            <p:ph sz="quarter" idx="18" hasCustomPrompt="1"/>
          </p:nvPr>
        </p:nvSpPr>
        <p:spPr>
          <a:xfrm>
            <a:off x="4725853" y="1225564"/>
            <a:ext cx="4144410"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Tree>
    <p:extLst>
      <p:ext uri="{BB962C8B-B14F-4D97-AF65-F5344CB8AC3E}">
        <p14:creationId xmlns:p14="http://schemas.microsoft.com/office/powerpoint/2010/main" val="1170144979"/>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E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474673" y="1225565"/>
            <a:ext cx="4310098"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132077481"/>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E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620278" y="3517819"/>
            <a:ext cx="4310098" cy="2506462"/>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7" name="Content Placeholder 6">
            <a:extLst>
              <a:ext uri="{FF2B5EF4-FFF2-40B4-BE49-F238E27FC236}">
                <a16:creationId xmlns:a16="http://schemas.microsoft.com/office/drawing/2014/main" id="{538F7416-2093-4AEA-9F6E-81EBFE7BAAE8}"/>
              </a:ext>
            </a:extLst>
          </p:cNvPr>
          <p:cNvSpPr>
            <a:spLocks noGrp="1"/>
          </p:cNvSpPr>
          <p:nvPr>
            <p:ph sz="quarter" idx="18" hasCustomPrompt="1"/>
          </p:nvPr>
        </p:nvSpPr>
        <p:spPr>
          <a:xfrm>
            <a:off x="159375" y="3517819"/>
            <a:ext cx="4310098" cy="2506461"/>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Content Placeholder 6">
            <a:extLst>
              <a:ext uri="{FF2B5EF4-FFF2-40B4-BE49-F238E27FC236}">
                <a16:creationId xmlns:a16="http://schemas.microsoft.com/office/drawing/2014/main" id="{67F6A866-B84D-425B-8B45-25421FB8C289}"/>
              </a:ext>
            </a:extLst>
          </p:cNvPr>
          <p:cNvSpPr>
            <a:spLocks noGrp="1"/>
          </p:cNvSpPr>
          <p:nvPr>
            <p:ph sz="quarter" idx="19" hasCustomPrompt="1"/>
          </p:nvPr>
        </p:nvSpPr>
        <p:spPr>
          <a:xfrm>
            <a:off x="159376" y="1196471"/>
            <a:ext cx="8771000" cy="2239809"/>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Tree>
    <p:extLst>
      <p:ext uri="{BB962C8B-B14F-4D97-AF65-F5344CB8AC3E}">
        <p14:creationId xmlns:p14="http://schemas.microsoft.com/office/powerpoint/2010/main" val="1214187536"/>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1E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649399" y="1196471"/>
            <a:ext cx="4310098" cy="2506462"/>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7" name="Content Placeholder 6">
            <a:extLst>
              <a:ext uri="{FF2B5EF4-FFF2-40B4-BE49-F238E27FC236}">
                <a16:creationId xmlns:a16="http://schemas.microsoft.com/office/drawing/2014/main" id="{538F7416-2093-4AEA-9F6E-81EBFE7BAAE8}"/>
              </a:ext>
            </a:extLst>
          </p:cNvPr>
          <p:cNvSpPr>
            <a:spLocks noGrp="1"/>
          </p:cNvSpPr>
          <p:nvPr>
            <p:ph sz="quarter" idx="18" hasCustomPrompt="1"/>
          </p:nvPr>
        </p:nvSpPr>
        <p:spPr>
          <a:xfrm>
            <a:off x="228599" y="1196471"/>
            <a:ext cx="4310098" cy="2506461"/>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Content Placeholder 6">
            <a:extLst>
              <a:ext uri="{FF2B5EF4-FFF2-40B4-BE49-F238E27FC236}">
                <a16:creationId xmlns:a16="http://schemas.microsoft.com/office/drawing/2014/main" id="{67F6A866-B84D-425B-8B45-25421FB8C289}"/>
              </a:ext>
            </a:extLst>
          </p:cNvPr>
          <p:cNvSpPr>
            <a:spLocks noGrp="1"/>
          </p:cNvSpPr>
          <p:nvPr>
            <p:ph sz="quarter" idx="19" hasCustomPrompt="1"/>
          </p:nvPr>
        </p:nvSpPr>
        <p:spPr>
          <a:xfrm>
            <a:off x="228599" y="3806470"/>
            <a:ext cx="8771000" cy="2239809"/>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Tree>
    <p:extLst>
      <p:ext uri="{BB962C8B-B14F-4D97-AF65-F5344CB8AC3E}">
        <p14:creationId xmlns:p14="http://schemas.microsoft.com/office/powerpoint/2010/main" val="1596005269"/>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E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620278" y="1225565"/>
            <a:ext cx="4310098" cy="2653356"/>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7" name="Content Placeholder 6">
            <a:extLst>
              <a:ext uri="{FF2B5EF4-FFF2-40B4-BE49-F238E27FC236}">
                <a16:creationId xmlns:a16="http://schemas.microsoft.com/office/drawing/2014/main" id="{538F7416-2093-4AEA-9F6E-81EBFE7BAAE8}"/>
              </a:ext>
            </a:extLst>
          </p:cNvPr>
          <p:cNvSpPr>
            <a:spLocks noGrp="1"/>
          </p:cNvSpPr>
          <p:nvPr>
            <p:ph sz="quarter" idx="18" hasCustomPrompt="1"/>
          </p:nvPr>
        </p:nvSpPr>
        <p:spPr>
          <a:xfrm>
            <a:off x="159375" y="1225563"/>
            <a:ext cx="4310098"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Content Placeholder 6">
            <a:extLst>
              <a:ext uri="{FF2B5EF4-FFF2-40B4-BE49-F238E27FC236}">
                <a16:creationId xmlns:a16="http://schemas.microsoft.com/office/drawing/2014/main" id="{4F0D8804-9728-4038-B325-B002A73D78A9}"/>
              </a:ext>
            </a:extLst>
          </p:cNvPr>
          <p:cNvSpPr>
            <a:spLocks noGrp="1"/>
          </p:cNvSpPr>
          <p:nvPr>
            <p:ph sz="quarter" idx="19" hasCustomPrompt="1"/>
          </p:nvPr>
        </p:nvSpPr>
        <p:spPr>
          <a:xfrm>
            <a:off x="4620278" y="3966761"/>
            <a:ext cx="4310098" cy="2057519"/>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Tree>
    <p:extLst>
      <p:ext uri="{BB962C8B-B14F-4D97-AF65-F5344CB8AC3E}">
        <p14:creationId xmlns:p14="http://schemas.microsoft.com/office/powerpoint/2010/main" val="1695960263"/>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4.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7"/>
          <a:stretch>
            <a:fillRect/>
          </a:stretch>
        </p:blipFill>
        <p:spPr>
          <a:xfrm>
            <a:off x="0" y="0"/>
            <a:ext cx="9144000" cy="6857999"/>
          </a:xfrm>
          <a:prstGeom prst="rect">
            <a:avLst/>
          </a:prstGeom>
        </p:spPr>
      </p:pic>
    </p:spTree>
    <p:extLst>
      <p:ext uri="{BB962C8B-B14F-4D97-AF65-F5344CB8AC3E}">
        <p14:creationId xmlns:p14="http://schemas.microsoft.com/office/powerpoint/2010/main" val="4278058439"/>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923" r:id="rId3"/>
    <p:sldLayoutId id="2147484892" r:id="rId4"/>
    <p:sldLayoutId id="2147484933" r:id="rId5"/>
    <p:sldLayoutId id="2147484894" r:id="rId6"/>
    <p:sldLayoutId id="2147484930" r:id="rId7"/>
    <p:sldLayoutId id="2147484932" r:id="rId8"/>
    <p:sldLayoutId id="2147484931" r:id="rId9"/>
    <p:sldLayoutId id="2147484924" r:id="rId10"/>
    <p:sldLayoutId id="2147484919" r:id="rId11"/>
    <p:sldLayoutId id="2147484920" r:id="rId12"/>
    <p:sldLayoutId id="2147484921" r:id="rId13"/>
    <p:sldLayoutId id="2147484922" r:id="rId14"/>
    <p:sldLayoutId id="2147484913" r:id="rId15"/>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4" name="Text Placeholder 4"/>
          <p:cNvSpPr txBox="1">
            <a:spLocks/>
          </p:cNvSpPr>
          <p:nvPr userDrawn="1"/>
        </p:nvSpPr>
        <p:spPr>
          <a:xfrm>
            <a:off x="0" y="0"/>
            <a:ext cx="9144000" cy="233088"/>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dirty="0"/>
            </a:br>
            <a:endParaRPr lang="en-US" b="0" dirty="0"/>
          </a:p>
        </p:txBody>
      </p:sp>
      <p:sp>
        <p:nvSpPr>
          <p:cNvPr id="5" name="Text Placeholder 4"/>
          <p:cNvSpPr txBox="1">
            <a:spLocks/>
          </p:cNvSpPr>
          <p:nvPr userDrawn="1"/>
        </p:nvSpPr>
        <p:spPr>
          <a:xfrm>
            <a:off x="0" y="6593176"/>
            <a:ext cx="9144000" cy="216062"/>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a:br>
            <a:endParaRPr lang="en-US" b="0" dirty="0"/>
          </a:p>
        </p:txBody>
      </p:sp>
    </p:spTree>
    <p:extLst>
      <p:ext uri="{BB962C8B-B14F-4D97-AF65-F5344CB8AC3E}">
        <p14:creationId xmlns:p14="http://schemas.microsoft.com/office/powerpoint/2010/main" val="1954762725"/>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25" r:id="rId3"/>
    <p:sldLayoutId id="2147484905" r:id="rId4"/>
    <p:sldLayoutId id="2147484906" r:id="rId5"/>
    <p:sldLayoutId id="2147484916" r:id="rId6"/>
    <p:sldLayoutId id="2147484926" r:id="rId7"/>
    <p:sldLayoutId id="2147484927" r:id="rId8"/>
    <p:sldLayoutId id="2147484928" r:id="rId9"/>
    <p:sldLayoutId id="2147484929" r:id="rId10"/>
    <p:sldLayoutId id="2147484914" r:id="rId1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28600" y="6642556"/>
            <a:ext cx="762000"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714132"/>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spaceflightnow.com/launch-log/" TargetMode="External"/><Relationship Id="rId2" Type="http://schemas.openxmlformats.org/officeDocument/2006/relationships/hyperlink" Target="https://www.faa.gov/data_research/commercial_space_data/licenses/" TargetMode="External"/><Relationship Id="rId1" Type="http://schemas.openxmlformats.org/officeDocument/2006/relationships/slideLayout" Target="../slideLayouts/slideLayout5.xml"/><Relationship Id="rId4" Type="http://schemas.openxmlformats.org/officeDocument/2006/relationships/hyperlink" Target="https://www.whitehouse.gov/presidential-actions/space-policy-directive-2-streamlining-regulations-commercial-use-spac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ema.gov/possible-consequences-not-following-national-environmental-policy-act-process" TargetMode="External"/><Relationship Id="rId2" Type="http://schemas.openxmlformats.org/officeDocument/2006/relationships/hyperlink" Target="https://spaceflightnow.com/launch-schedul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aerospace.org/paper/launch-uncertainty-implications-large-constellations"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7707" y="1660394"/>
            <a:ext cx="5660033" cy="1239457"/>
          </a:xfrm>
        </p:spPr>
        <p:txBody>
          <a:bodyPr/>
          <a:lstStyle/>
          <a:p>
            <a:r>
              <a:rPr lang="en-US" sz="2800" dirty="0"/>
              <a:t>Space Policy Webinar: </a:t>
            </a:r>
            <a:br>
              <a:rPr lang="en-US" dirty="0"/>
            </a:br>
            <a:r>
              <a:rPr lang="en-US" sz="2400" dirty="0"/>
              <a:t>Launch Uncertainty</a:t>
            </a:r>
            <a:endParaRPr lang="en-US" dirty="0"/>
          </a:p>
        </p:txBody>
      </p:sp>
      <p:sp>
        <p:nvSpPr>
          <p:cNvPr id="3" name="Subtitle 2"/>
          <p:cNvSpPr>
            <a:spLocks noGrp="1"/>
          </p:cNvSpPr>
          <p:nvPr>
            <p:ph type="subTitle" idx="1"/>
          </p:nvPr>
        </p:nvSpPr>
        <p:spPr>
          <a:prstGeom prst="rect">
            <a:avLst/>
          </a:prstGeom>
        </p:spPr>
        <p:txBody>
          <a:bodyPr>
            <a:normAutofit/>
          </a:bodyPr>
          <a:lstStyle/>
          <a:p>
            <a:r>
              <a:rPr lang="en-US" sz="2000" dirty="0"/>
              <a:t>Dr. Grant Cates</a:t>
            </a:r>
            <a:br>
              <a:rPr lang="en-US" sz="2000" dirty="0"/>
            </a:br>
            <a:endParaRPr lang="en-US" sz="2000" dirty="0"/>
          </a:p>
        </p:txBody>
      </p:sp>
      <p:sp>
        <p:nvSpPr>
          <p:cNvPr id="5" name="Text Placeholder 4"/>
          <p:cNvSpPr>
            <a:spLocks noGrp="1"/>
          </p:cNvSpPr>
          <p:nvPr>
            <p:ph type="body" sz="quarter" idx="10"/>
          </p:nvPr>
        </p:nvSpPr>
        <p:spPr>
          <a:prstGeom prst="rect">
            <a:avLst/>
          </a:prstGeom>
        </p:spPr>
        <p:txBody>
          <a:bodyPr>
            <a:normAutofit/>
          </a:bodyPr>
          <a:lstStyle/>
          <a:p>
            <a:pPr>
              <a:spcBef>
                <a:spcPts val="0"/>
              </a:spcBef>
              <a:buNone/>
            </a:pPr>
            <a:r>
              <a:rPr lang="en-US" sz="1800" dirty="0">
                <a:solidFill>
                  <a:schemeClr val="bg1"/>
                </a:solidFill>
              </a:rPr>
              <a:t>April 30, 2019</a:t>
            </a:r>
          </a:p>
        </p:txBody>
      </p:sp>
    </p:spTree>
    <p:extLst>
      <p:ext uri="{BB962C8B-B14F-4D97-AF65-F5344CB8AC3E}">
        <p14:creationId xmlns:p14="http://schemas.microsoft.com/office/powerpoint/2010/main" val="37816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7707" y="1660394"/>
            <a:ext cx="5660033" cy="1239457"/>
          </a:xfrm>
        </p:spPr>
        <p:txBody>
          <a:bodyPr/>
          <a:lstStyle/>
          <a:p>
            <a:r>
              <a:rPr lang="en-US" sz="2800" dirty="0"/>
              <a:t>Launch Uncertainty: </a:t>
            </a:r>
            <a:br>
              <a:rPr lang="en-US" dirty="0"/>
            </a:br>
            <a:r>
              <a:rPr lang="en-US" sz="2400" dirty="0"/>
              <a:t>Implications for Large Constellations</a:t>
            </a:r>
            <a:endParaRPr lang="en-US" dirty="0"/>
          </a:p>
        </p:txBody>
      </p:sp>
      <p:sp>
        <p:nvSpPr>
          <p:cNvPr id="3" name="Subtitle 2"/>
          <p:cNvSpPr>
            <a:spLocks noGrp="1"/>
          </p:cNvSpPr>
          <p:nvPr>
            <p:ph type="subTitle" idx="1"/>
          </p:nvPr>
        </p:nvSpPr>
        <p:spPr>
          <a:prstGeom prst="rect">
            <a:avLst/>
          </a:prstGeom>
        </p:spPr>
        <p:txBody>
          <a:bodyPr>
            <a:normAutofit fontScale="85000" lnSpcReduction="20000"/>
          </a:bodyPr>
          <a:lstStyle/>
          <a:p>
            <a:r>
              <a:rPr lang="en-US" sz="2000" dirty="0"/>
              <a:t>Dr. Grant Cates</a:t>
            </a:r>
            <a:br>
              <a:rPr lang="en-US" sz="2000" dirty="0"/>
            </a:br>
            <a:r>
              <a:rPr lang="en-US" sz="2000" dirty="0"/>
              <a:t>Dr. Dan Houston</a:t>
            </a:r>
          </a:p>
          <a:p>
            <a:r>
              <a:rPr lang="en-US" dirty="0"/>
              <a:t>Doug Conley</a:t>
            </a:r>
          </a:p>
          <a:p>
            <a:r>
              <a:rPr lang="en-US" sz="2000" dirty="0"/>
              <a:t>Karen Jones</a:t>
            </a:r>
          </a:p>
        </p:txBody>
      </p:sp>
      <p:sp>
        <p:nvSpPr>
          <p:cNvPr id="5" name="Text Placeholder 4"/>
          <p:cNvSpPr>
            <a:spLocks noGrp="1"/>
          </p:cNvSpPr>
          <p:nvPr>
            <p:ph type="body" sz="quarter" idx="10"/>
          </p:nvPr>
        </p:nvSpPr>
        <p:spPr>
          <a:prstGeom prst="rect">
            <a:avLst/>
          </a:prstGeom>
        </p:spPr>
        <p:txBody>
          <a:bodyPr>
            <a:normAutofit/>
          </a:bodyPr>
          <a:lstStyle/>
          <a:p>
            <a:pPr>
              <a:spcBef>
                <a:spcPts val="0"/>
              </a:spcBef>
              <a:buNone/>
            </a:pPr>
            <a:r>
              <a:rPr lang="en-US" sz="1800" dirty="0">
                <a:solidFill>
                  <a:schemeClr val="bg1"/>
                </a:solidFill>
              </a:rPr>
              <a:t>April 15, 2019</a:t>
            </a:r>
          </a:p>
        </p:txBody>
      </p:sp>
    </p:spTree>
    <p:extLst>
      <p:ext uri="{BB962C8B-B14F-4D97-AF65-F5344CB8AC3E}">
        <p14:creationId xmlns:p14="http://schemas.microsoft.com/office/powerpoint/2010/main" val="292819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A02421-F481-4D68-838B-F2891F15CA68}"/>
              </a:ext>
            </a:extLst>
          </p:cNvPr>
          <p:cNvSpPr>
            <a:spLocks noGrp="1"/>
          </p:cNvSpPr>
          <p:nvPr>
            <p:ph type="title"/>
          </p:nvPr>
        </p:nvSpPr>
        <p:spPr>
          <a:xfrm>
            <a:off x="228599" y="233089"/>
            <a:ext cx="7909561" cy="459992"/>
          </a:xfrm>
        </p:spPr>
        <p:txBody>
          <a:bodyPr/>
          <a:lstStyle/>
          <a:p>
            <a:r>
              <a:rPr lang="en-US" dirty="0"/>
              <a:t>Future Launch Demand</a:t>
            </a:r>
          </a:p>
        </p:txBody>
      </p:sp>
      <p:sp>
        <p:nvSpPr>
          <p:cNvPr id="6" name="Text Placeholder 5">
            <a:extLst>
              <a:ext uri="{FF2B5EF4-FFF2-40B4-BE49-F238E27FC236}">
                <a16:creationId xmlns:a16="http://schemas.microsoft.com/office/drawing/2014/main" id="{8D80E2A7-F0D0-4458-95E6-FD43C01A1D23}"/>
              </a:ext>
            </a:extLst>
          </p:cNvPr>
          <p:cNvSpPr>
            <a:spLocks noGrp="1"/>
          </p:cNvSpPr>
          <p:nvPr>
            <p:ph type="body" sz="quarter" idx="16"/>
          </p:nvPr>
        </p:nvSpPr>
        <p:spPr/>
        <p:txBody>
          <a:bodyPr/>
          <a:lstStyle/>
          <a:p>
            <a:r>
              <a:rPr lang="en-US" dirty="0"/>
              <a:t>Sustainment – Design Life Replacement Cycles</a:t>
            </a:r>
          </a:p>
        </p:txBody>
      </p:sp>
      <p:sp>
        <p:nvSpPr>
          <p:cNvPr id="8" name="Content Placeholder 7">
            <a:extLst>
              <a:ext uri="{FF2B5EF4-FFF2-40B4-BE49-F238E27FC236}">
                <a16:creationId xmlns:a16="http://schemas.microsoft.com/office/drawing/2014/main" id="{F5AE8130-2E7A-462B-AB3E-3AF11EF48A06}"/>
              </a:ext>
            </a:extLst>
          </p:cNvPr>
          <p:cNvSpPr>
            <a:spLocks noGrp="1"/>
          </p:cNvSpPr>
          <p:nvPr>
            <p:ph sz="quarter" idx="18"/>
          </p:nvPr>
        </p:nvSpPr>
        <p:spPr>
          <a:xfrm>
            <a:off x="354107" y="1225563"/>
            <a:ext cx="8157881" cy="4359449"/>
          </a:xfrm>
        </p:spPr>
        <p:txBody>
          <a:bodyPr/>
          <a:lstStyle/>
          <a:p>
            <a:r>
              <a:rPr lang="en-US" sz="1600" dirty="0"/>
              <a:t>Estimate for sustainment launches based upon specified satellite design life.</a:t>
            </a:r>
          </a:p>
          <a:p>
            <a:pPr lvl="1"/>
            <a:r>
              <a:rPr lang="en-US" dirty="0"/>
              <a:t>7 years for OneWeb</a:t>
            </a:r>
          </a:p>
          <a:p>
            <a:pPr lvl="1"/>
            <a:r>
              <a:rPr lang="en-US" dirty="0"/>
              <a:t>5-7 years for Starlink (Table 3 reflects 6-year design life for Starlink related launches)</a:t>
            </a:r>
          </a:p>
          <a:p>
            <a:r>
              <a:rPr lang="en-US" sz="1600" dirty="0"/>
              <a:t>Assumed replacement cycles will be accomplished using medium to large launch vehicles capable of deploying multiple satellites at a time similar to the initial deployment approach.</a:t>
            </a:r>
          </a:p>
          <a:p>
            <a:r>
              <a:rPr lang="en-US" sz="1600" dirty="0"/>
              <a:t>Achieved satellite lifetimes may be longer (or shorter) than designed lifetimes. </a:t>
            </a:r>
          </a:p>
          <a:p>
            <a:pPr lvl="1"/>
            <a:r>
              <a:rPr lang="en-US" dirty="0"/>
              <a:t>A study of military and civil satellites having various orbits found that the average mission’s actual life exceeds its design life by 2.6 to 4.9 years.</a:t>
            </a:r>
          </a:p>
          <a:p>
            <a:pPr lvl="2"/>
            <a:r>
              <a:rPr lang="en-US" sz="1400" dirty="0"/>
              <a:t>The 125 LEO satellites in this study had an average design lifetime of less than three years. </a:t>
            </a:r>
          </a:p>
          <a:p>
            <a:pPr lvl="1"/>
            <a:r>
              <a:rPr lang="en-US" dirty="0"/>
              <a:t>Satellites in LEO typically require additional propellant for orbit maintenance compared to satellites operating in higher orbits.</a:t>
            </a:r>
          </a:p>
          <a:p>
            <a:pPr lvl="1"/>
            <a:r>
              <a:rPr lang="en-US" dirty="0"/>
              <a:t>Uncertainty in design versus achieved satellite lifetime has enormous implications for future launch demand. </a:t>
            </a:r>
            <a:endParaRPr lang="en-US" sz="1400" dirty="0"/>
          </a:p>
        </p:txBody>
      </p:sp>
      <p:sp>
        <p:nvSpPr>
          <p:cNvPr id="9" name="Text Placeholder 8">
            <a:extLst>
              <a:ext uri="{FF2B5EF4-FFF2-40B4-BE49-F238E27FC236}">
                <a16:creationId xmlns:a16="http://schemas.microsoft.com/office/drawing/2014/main" id="{7012AA73-73BD-45AD-92B7-21D05151C244}"/>
              </a:ext>
            </a:extLst>
          </p:cNvPr>
          <p:cNvSpPr>
            <a:spLocks noGrp="1"/>
          </p:cNvSpPr>
          <p:nvPr>
            <p:ph type="body" sz="quarter" idx="17"/>
          </p:nvPr>
        </p:nvSpPr>
        <p:spPr>
          <a:xfrm>
            <a:off x="354107" y="5585012"/>
            <a:ext cx="8157881" cy="1093443"/>
          </a:xfrm>
          <a:ln w="25400">
            <a:solidFill>
              <a:schemeClr val="accent1"/>
            </a:solidFill>
          </a:ln>
        </p:spPr>
        <p:txBody>
          <a:bodyPr/>
          <a:lstStyle/>
          <a:p>
            <a:r>
              <a:rPr lang="en-US" sz="1800" dirty="0"/>
              <a:t>Key Point – Annual launch rates for replacement cycles could be similar to the annual launch rates for the initial deployment if satellite design lifetimes are similar to the time required for deployment.</a:t>
            </a:r>
          </a:p>
          <a:p>
            <a:endParaRPr lang="en-US" dirty="0"/>
          </a:p>
        </p:txBody>
      </p:sp>
    </p:spTree>
    <p:extLst>
      <p:ext uri="{BB962C8B-B14F-4D97-AF65-F5344CB8AC3E}">
        <p14:creationId xmlns:p14="http://schemas.microsoft.com/office/powerpoint/2010/main" val="196777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C023D34-6F61-46F6-908D-8DFFE9233376}"/>
              </a:ext>
            </a:extLst>
          </p:cNvPr>
          <p:cNvSpPr>
            <a:spLocks noGrp="1"/>
          </p:cNvSpPr>
          <p:nvPr>
            <p:ph type="title"/>
          </p:nvPr>
        </p:nvSpPr>
        <p:spPr/>
        <p:txBody>
          <a:bodyPr/>
          <a:lstStyle/>
          <a:p>
            <a:r>
              <a:rPr lang="en-US" dirty="0"/>
              <a:t>Future Launch Demand</a:t>
            </a:r>
          </a:p>
        </p:txBody>
      </p:sp>
      <p:sp>
        <p:nvSpPr>
          <p:cNvPr id="18" name="Text Placeholder 17">
            <a:extLst>
              <a:ext uri="{FF2B5EF4-FFF2-40B4-BE49-F238E27FC236}">
                <a16:creationId xmlns:a16="http://schemas.microsoft.com/office/drawing/2014/main" id="{C0D419CE-393A-4998-A119-F870D196C3F1}"/>
              </a:ext>
            </a:extLst>
          </p:cNvPr>
          <p:cNvSpPr>
            <a:spLocks noGrp="1"/>
          </p:cNvSpPr>
          <p:nvPr>
            <p:ph type="body" sz="quarter" idx="16"/>
          </p:nvPr>
        </p:nvSpPr>
        <p:spPr/>
        <p:txBody>
          <a:bodyPr/>
          <a:lstStyle/>
          <a:p>
            <a:r>
              <a:rPr lang="en-US" dirty="0"/>
              <a:t>Sustainment – Replacing Individual Failed Satellites</a:t>
            </a:r>
          </a:p>
        </p:txBody>
      </p:sp>
      <p:sp>
        <p:nvSpPr>
          <p:cNvPr id="19" name="Text Placeholder 18">
            <a:extLst>
              <a:ext uri="{FF2B5EF4-FFF2-40B4-BE49-F238E27FC236}">
                <a16:creationId xmlns:a16="http://schemas.microsoft.com/office/drawing/2014/main" id="{22FD6C25-7B33-49F3-9311-ADAAABF3403D}"/>
              </a:ext>
            </a:extLst>
          </p:cNvPr>
          <p:cNvSpPr>
            <a:spLocks noGrp="1"/>
          </p:cNvSpPr>
          <p:nvPr>
            <p:ph type="body" sz="quarter" idx="17"/>
          </p:nvPr>
        </p:nvSpPr>
        <p:spPr>
          <a:xfrm>
            <a:off x="348996" y="5936442"/>
            <a:ext cx="8375205" cy="871237"/>
          </a:xfrm>
        </p:spPr>
        <p:txBody>
          <a:bodyPr/>
          <a:lstStyle/>
          <a:p>
            <a:r>
              <a:rPr lang="en-US" sz="2000" dirty="0"/>
              <a:t>The number of satellites actually deployed and their failure rate will be a key demand driver for the small launch market.</a:t>
            </a:r>
          </a:p>
        </p:txBody>
      </p:sp>
      <p:sp>
        <p:nvSpPr>
          <p:cNvPr id="20" name="Content Placeholder 19">
            <a:extLst>
              <a:ext uri="{FF2B5EF4-FFF2-40B4-BE49-F238E27FC236}">
                <a16:creationId xmlns:a16="http://schemas.microsoft.com/office/drawing/2014/main" id="{0E86A67F-7D95-45E7-9D39-910F29619E92}"/>
              </a:ext>
            </a:extLst>
          </p:cNvPr>
          <p:cNvSpPr>
            <a:spLocks noGrp="1"/>
          </p:cNvSpPr>
          <p:nvPr>
            <p:ph sz="quarter" idx="18"/>
          </p:nvPr>
        </p:nvSpPr>
        <p:spPr>
          <a:xfrm>
            <a:off x="112781" y="1137725"/>
            <a:ext cx="4569879" cy="4798717"/>
          </a:xfrm>
        </p:spPr>
        <p:txBody>
          <a:bodyPr/>
          <a:lstStyle/>
          <a:p>
            <a:r>
              <a:rPr lang="en-US" dirty="0"/>
              <a:t>The potential need to replace individual failed satellites on short notice could create an ideal market for small launchers.</a:t>
            </a:r>
          </a:p>
          <a:p>
            <a:r>
              <a:rPr lang="en-US" dirty="0"/>
              <a:t>Size of the market will depend upon the total number of satellites launched as well as their failure rates and number of on-orbit spares.</a:t>
            </a:r>
          </a:p>
          <a:p>
            <a:r>
              <a:rPr lang="en-US" dirty="0"/>
              <a:t>Commercial satellites have historically had failure rates of three-to-five percent in the first year on orbit reducing to one percent in subsequent years. These figures may not be applicable to large constellations. </a:t>
            </a:r>
          </a:p>
        </p:txBody>
      </p:sp>
      <p:sp>
        <p:nvSpPr>
          <p:cNvPr id="3" name="Content Placeholder 2">
            <a:extLst>
              <a:ext uri="{FF2B5EF4-FFF2-40B4-BE49-F238E27FC236}">
                <a16:creationId xmlns:a16="http://schemas.microsoft.com/office/drawing/2014/main" id="{5C3C847D-24C2-41D5-AB72-F31D281741C0}"/>
              </a:ext>
            </a:extLst>
          </p:cNvPr>
          <p:cNvSpPr>
            <a:spLocks noGrp="1"/>
          </p:cNvSpPr>
          <p:nvPr>
            <p:ph sz="quarter" idx="15"/>
          </p:nvPr>
        </p:nvSpPr>
        <p:spPr>
          <a:xfrm>
            <a:off x="4620278" y="1137724"/>
            <a:ext cx="4310098" cy="4798717"/>
          </a:xfrm>
          <a:ln w="25400">
            <a:solidFill>
              <a:schemeClr val="accent1"/>
            </a:solidFill>
          </a:ln>
        </p:spPr>
        <p:txBody>
          <a:bodyPr/>
          <a:lstStyle/>
          <a:p>
            <a:r>
              <a:rPr lang="en-US" sz="1600" dirty="0"/>
              <a:t>Wide range of future launch demand for small launches due to uncertainties: </a:t>
            </a:r>
          </a:p>
          <a:p>
            <a:pPr marL="457200" lvl="1" indent="-182880"/>
            <a:r>
              <a:rPr lang="en-US" sz="1400" dirty="0"/>
              <a:t>How many proposals will be approved by the FCC?</a:t>
            </a:r>
          </a:p>
          <a:p>
            <a:pPr marL="457200" lvl="1" indent="-182880"/>
            <a:r>
              <a:rPr lang="en-US" sz="1400" dirty="0"/>
              <a:t>How many satellites will actually end up needing to be launched?</a:t>
            </a:r>
          </a:p>
          <a:p>
            <a:pPr marL="457200" lvl="1" indent="-182880"/>
            <a:r>
              <a:rPr lang="en-US" sz="1400" dirty="0"/>
              <a:t>Will deployment milestones be met ahead of time, just in time, or not be met but waived?</a:t>
            </a:r>
          </a:p>
          <a:p>
            <a:pPr marL="457200" lvl="1" indent="-182880"/>
            <a:r>
              <a:rPr lang="en-US" sz="1400" b="1" dirty="0"/>
              <a:t>How many on-orbit spares will be included in the initial deployment?</a:t>
            </a:r>
          </a:p>
          <a:p>
            <a:pPr marL="457200" lvl="1" indent="-182880"/>
            <a:r>
              <a:rPr lang="en-US" sz="1400" b="1" dirty="0"/>
              <a:t>What will the satellite failure rates be?</a:t>
            </a:r>
          </a:p>
          <a:p>
            <a:r>
              <a:rPr lang="en-US" sz="1600" dirty="0"/>
              <a:t>Assuming a 1% failure rate and with no on-orbit sparing, the estimated number of annual launches once full deployment is reached could range from zero to a couple hundred.</a:t>
            </a:r>
          </a:p>
          <a:p>
            <a:r>
              <a:rPr lang="en-US" sz="1600" dirty="0"/>
              <a:t>Significant uncertainty in both if and when such demand will materialize.</a:t>
            </a:r>
          </a:p>
        </p:txBody>
      </p:sp>
    </p:spTree>
    <p:extLst>
      <p:ext uri="{BB962C8B-B14F-4D97-AF65-F5344CB8AC3E}">
        <p14:creationId xmlns:p14="http://schemas.microsoft.com/office/powerpoint/2010/main" val="24664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4937AD-7701-40AD-90C8-696D56DF06B8}"/>
              </a:ext>
            </a:extLst>
          </p:cNvPr>
          <p:cNvSpPr>
            <a:spLocks noGrp="1"/>
          </p:cNvSpPr>
          <p:nvPr>
            <p:ph type="title"/>
          </p:nvPr>
        </p:nvSpPr>
        <p:spPr/>
        <p:txBody>
          <a:bodyPr/>
          <a:lstStyle/>
          <a:p>
            <a:r>
              <a:rPr lang="en-US" dirty="0"/>
              <a:t>Launch Diseconomies of Scale</a:t>
            </a:r>
          </a:p>
        </p:txBody>
      </p:sp>
      <p:sp>
        <p:nvSpPr>
          <p:cNvPr id="9" name="Text Placeholder 8">
            <a:extLst>
              <a:ext uri="{FF2B5EF4-FFF2-40B4-BE49-F238E27FC236}">
                <a16:creationId xmlns:a16="http://schemas.microsoft.com/office/drawing/2014/main" id="{92FEFAB7-F072-4663-85B0-9BA3E89832D0}"/>
              </a:ext>
            </a:extLst>
          </p:cNvPr>
          <p:cNvSpPr>
            <a:spLocks noGrp="1"/>
          </p:cNvSpPr>
          <p:nvPr>
            <p:ph type="body" sz="quarter" idx="16"/>
          </p:nvPr>
        </p:nvSpPr>
        <p:spPr/>
        <p:txBody>
          <a:bodyPr/>
          <a:lstStyle/>
          <a:p>
            <a:r>
              <a:rPr lang="en-US" dirty="0"/>
              <a:t>Challenge of optimizing launch vehicle availability</a:t>
            </a:r>
          </a:p>
        </p:txBody>
      </p:sp>
      <p:sp>
        <p:nvSpPr>
          <p:cNvPr id="10" name="Text Placeholder 9">
            <a:extLst>
              <a:ext uri="{FF2B5EF4-FFF2-40B4-BE49-F238E27FC236}">
                <a16:creationId xmlns:a16="http://schemas.microsoft.com/office/drawing/2014/main" id="{86BB5DF8-2D8E-4619-99C6-EE3305DCD373}"/>
              </a:ext>
            </a:extLst>
          </p:cNvPr>
          <p:cNvSpPr>
            <a:spLocks noGrp="1"/>
          </p:cNvSpPr>
          <p:nvPr>
            <p:ph type="body" sz="quarter" idx="17"/>
          </p:nvPr>
        </p:nvSpPr>
        <p:spPr>
          <a:xfrm>
            <a:off x="228601" y="6024281"/>
            <a:ext cx="8476059" cy="577974"/>
          </a:xfrm>
        </p:spPr>
        <p:txBody>
          <a:bodyPr/>
          <a:lstStyle/>
          <a:p>
            <a:r>
              <a:rPr lang="en-US" dirty="0"/>
              <a:t>All market participants and regulators should watch closely to observe any adverse trends. </a:t>
            </a:r>
          </a:p>
        </p:txBody>
      </p:sp>
      <p:pic>
        <p:nvPicPr>
          <p:cNvPr id="7" name="Content Placeholder 6">
            <a:extLst>
              <a:ext uri="{FF2B5EF4-FFF2-40B4-BE49-F238E27FC236}">
                <a16:creationId xmlns:a16="http://schemas.microsoft.com/office/drawing/2014/main" id="{493EC14C-DD37-406C-BEBA-DCD661E9C5E8}"/>
              </a:ext>
            </a:extLst>
          </p:cNvPr>
          <p:cNvPicPr>
            <a:picLocks noGrp="1" noChangeAspect="1"/>
          </p:cNvPicPr>
          <p:nvPr>
            <p:ph sz="quarter" idx="15"/>
          </p:nvPr>
        </p:nvPicPr>
        <p:blipFill>
          <a:blip r:embed="rId2"/>
          <a:stretch>
            <a:fillRect/>
          </a:stretch>
        </p:blipFill>
        <p:spPr>
          <a:xfrm>
            <a:off x="4087926" y="1085782"/>
            <a:ext cx="4616734" cy="2862739"/>
          </a:xfrm>
          <a:prstGeom prst="rect">
            <a:avLst/>
          </a:prstGeom>
        </p:spPr>
      </p:pic>
      <p:sp>
        <p:nvSpPr>
          <p:cNvPr id="11" name="Content Placeholder 10">
            <a:extLst>
              <a:ext uri="{FF2B5EF4-FFF2-40B4-BE49-F238E27FC236}">
                <a16:creationId xmlns:a16="http://schemas.microsoft.com/office/drawing/2014/main" id="{872F4835-5CCC-4E20-8264-7BC729F5904E}"/>
              </a:ext>
            </a:extLst>
          </p:cNvPr>
          <p:cNvSpPr>
            <a:spLocks noGrp="1"/>
          </p:cNvSpPr>
          <p:nvPr>
            <p:ph sz="quarter" idx="18"/>
          </p:nvPr>
        </p:nvSpPr>
        <p:spPr>
          <a:xfrm>
            <a:off x="171023" y="1085782"/>
            <a:ext cx="3859326" cy="4798717"/>
          </a:xfrm>
        </p:spPr>
        <p:txBody>
          <a:bodyPr/>
          <a:lstStyle/>
          <a:p>
            <a:r>
              <a:rPr lang="en-US" sz="1600" i="1" dirty="0"/>
              <a:t>Economies of scale</a:t>
            </a:r>
            <a:r>
              <a:rPr lang="en-US" sz="1600" dirty="0"/>
              <a:t> refers to reduced costs per unit that arise from increased total output of a product. </a:t>
            </a:r>
            <a:endParaRPr lang="en-US" sz="1400" dirty="0"/>
          </a:p>
          <a:p>
            <a:r>
              <a:rPr lang="en-US" sz="1600" i="1" dirty="0"/>
              <a:t>Diseconomies</a:t>
            </a:r>
            <a:r>
              <a:rPr lang="en-US" sz="1600" dirty="0"/>
              <a:t> of scale might occur after output quantity exceeds an optimal design point. </a:t>
            </a:r>
          </a:p>
          <a:p>
            <a:pPr lvl="1"/>
            <a:r>
              <a:rPr lang="en-US" sz="1400" dirty="0"/>
              <a:t>Additional workforce and/or capital expenditures for increased manufacturing output and launch site capacity throughput. </a:t>
            </a:r>
          </a:p>
          <a:p>
            <a:r>
              <a:rPr lang="en-US" sz="1600" dirty="0"/>
              <a:t>Marginal cost increases could increase launch prices over time and potentially:</a:t>
            </a:r>
          </a:p>
          <a:p>
            <a:pPr lvl="1"/>
            <a:r>
              <a:rPr lang="en-US" sz="1400" dirty="0"/>
              <a:t>Dampen future launch demand.</a:t>
            </a:r>
          </a:p>
          <a:p>
            <a:pPr lvl="1"/>
            <a:r>
              <a:rPr lang="en-US" sz="1400" dirty="0"/>
              <a:t>Cause constellation deployment &amp; sustainment cost overruns leading to need for additional capital</a:t>
            </a:r>
          </a:p>
          <a:p>
            <a:endParaRPr lang="en-US" sz="1600" dirty="0"/>
          </a:p>
        </p:txBody>
      </p:sp>
      <p:sp>
        <p:nvSpPr>
          <p:cNvPr id="12" name="Content Placeholder 11">
            <a:extLst>
              <a:ext uri="{FF2B5EF4-FFF2-40B4-BE49-F238E27FC236}">
                <a16:creationId xmlns:a16="http://schemas.microsoft.com/office/drawing/2014/main" id="{0A920A74-8D82-43CE-B805-7B5829CF37F8}"/>
              </a:ext>
            </a:extLst>
          </p:cNvPr>
          <p:cNvSpPr>
            <a:spLocks noGrp="1"/>
          </p:cNvSpPr>
          <p:nvPr>
            <p:ph sz="quarter" idx="19"/>
          </p:nvPr>
        </p:nvSpPr>
        <p:spPr>
          <a:xfrm>
            <a:off x="4274966" y="3966761"/>
            <a:ext cx="4655410" cy="2057519"/>
          </a:xfrm>
        </p:spPr>
        <p:txBody>
          <a:bodyPr/>
          <a:lstStyle/>
          <a:p>
            <a:r>
              <a:rPr lang="en-US" sz="1400" dirty="0"/>
              <a:t>Economies and diseconomies extend to satellite manufacturers as well as launch service providers. Key questions: </a:t>
            </a:r>
          </a:p>
          <a:p>
            <a:pPr lvl="1"/>
            <a:r>
              <a:rPr lang="en-US" sz="1200" dirty="0"/>
              <a:t>What are optimal manufacturing levels for satellite and launch vehicle manufacturers?</a:t>
            </a:r>
          </a:p>
          <a:p>
            <a:pPr lvl="1"/>
            <a:r>
              <a:rPr lang="en-US" sz="1200" dirty="0"/>
              <a:t>What are optimal launch rates?</a:t>
            </a:r>
          </a:p>
          <a:p>
            <a:pPr lvl="1"/>
            <a:r>
              <a:rPr lang="en-US" sz="1200" dirty="0"/>
              <a:t>How will these optimal rates change over time?</a:t>
            </a:r>
          </a:p>
          <a:p>
            <a:pPr lvl="1"/>
            <a:r>
              <a:rPr lang="en-US" sz="1200" dirty="0"/>
              <a:t>How long will it take the industries to adjust when diseconomies occur?</a:t>
            </a:r>
          </a:p>
          <a:p>
            <a:pPr lvl="1"/>
            <a:endParaRPr lang="en-US" sz="1200" dirty="0"/>
          </a:p>
        </p:txBody>
      </p:sp>
    </p:spTree>
    <p:extLst>
      <p:ext uri="{BB962C8B-B14F-4D97-AF65-F5344CB8AC3E}">
        <p14:creationId xmlns:p14="http://schemas.microsoft.com/office/powerpoint/2010/main" val="148104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568F-43B5-4129-A9DA-2813EAF71978}"/>
              </a:ext>
            </a:extLst>
          </p:cNvPr>
          <p:cNvSpPr>
            <a:spLocks noGrp="1"/>
          </p:cNvSpPr>
          <p:nvPr>
            <p:ph type="title"/>
          </p:nvPr>
        </p:nvSpPr>
        <p:spPr/>
        <p:txBody>
          <a:bodyPr/>
          <a:lstStyle/>
          <a:p>
            <a:r>
              <a:rPr lang="en-US" dirty="0"/>
              <a:t>Consequences of Launch Delays</a:t>
            </a:r>
          </a:p>
        </p:txBody>
      </p:sp>
      <p:sp>
        <p:nvSpPr>
          <p:cNvPr id="4" name="Text Placeholder 3">
            <a:extLst>
              <a:ext uri="{FF2B5EF4-FFF2-40B4-BE49-F238E27FC236}">
                <a16:creationId xmlns:a16="http://schemas.microsoft.com/office/drawing/2014/main" id="{18446FB5-0002-4407-8D70-083415185A10}"/>
              </a:ext>
            </a:extLst>
          </p:cNvPr>
          <p:cNvSpPr>
            <a:spLocks noGrp="1"/>
          </p:cNvSpPr>
          <p:nvPr>
            <p:ph type="body" sz="quarter" idx="17"/>
          </p:nvPr>
        </p:nvSpPr>
        <p:spPr>
          <a:xfrm>
            <a:off x="228601" y="5934864"/>
            <a:ext cx="8476059" cy="667390"/>
          </a:xfrm>
        </p:spPr>
        <p:txBody>
          <a:bodyPr/>
          <a:lstStyle/>
          <a:p>
            <a:r>
              <a:rPr lang="en-US" dirty="0"/>
              <a:t>Significant launch delays can be devastating because constellation performance and viability depends heavily on the number of operational satellites in orbit.</a:t>
            </a:r>
          </a:p>
          <a:p>
            <a:endParaRPr lang="en-US" dirty="0"/>
          </a:p>
        </p:txBody>
      </p:sp>
      <p:sp>
        <p:nvSpPr>
          <p:cNvPr id="6" name="Content Placeholder 5">
            <a:extLst>
              <a:ext uri="{FF2B5EF4-FFF2-40B4-BE49-F238E27FC236}">
                <a16:creationId xmlns:a16="http://schemas.microsoft.com/office/drawing/2014/main" id="{D3E4E2E0-C279-48CF-BAC3-FEF17B8CEC27}"/>
              </a:ext>
            </a:extLst>
          </p:cNvPr>
          <p:cNvSpPr>
            <a:spLocks noGrp="1"/>
          </p:cNvSpPr>
          <p:nvPr>
            <p:ph sz="quarter" idx="18"/>
          </p:nvPr>
        </p:nvSpPr>
        <p:spPr>
          <a:xfrm>
            <a:off x="159375" y="902752"/>
            <a:ext cx="3690424" cy="4397274"/>
          </a:xfrm>
        </p:spPr>
        <p:txBody>
          <a:bodyPr/>
          <a:lstStyle/>
          <a:p>
            <a:r>
              <a:rPr lang="en-US" sz="1400" dirty="0"/>
              <a:t>When the FCC approves a proposed constellation, the race is on to meet the six-year and nine-year deployment milestones. </a:t>
            </a:r>
          </a:p>
          <a:p>
            <a:pPr lvl="1"/>
            <a:r>
              <a:rPr lang="en-US" sz="1200" dirty="0"/>
              <a:t>As proposers generally wish to have the FCC license in hand before too much investment is committed, the design of the constellation may not be complete. </a:t>
            </a:r>
          </a:p>
          <a:p>
            <a:pPr lvl="1"/>
            <a:r>
              <a:rPr lang="en-US" sz="1200" dirty="0"/>
              <a:t>Thus, the race includes design, development, securing capital funding, constellation deployment, and sustainment. </a:t>
            </a:r>
          </a:p>
          <a:p>
            <a:pPr lvl="1"/>
            <a:r>
              <a:rPr lang="en-US" sz="1200" dirty="0"/>
              <a:t>Failure to meet an FCC milestone could stop a constellation deployment and result in loss of viability.</a:t>
            </a:r>
          </a:p>
          <a:p>
            <a:r>
              <a:rPr lang="en-US" sz="1400" dirty="0"/>
              <a:t>Revenue and Profitability</a:t>
            </a:r>
          </a:p>
          <a:p>
            <a:pPr lvl="1"/>
            <a:r>
              <a:rPr lang="en-US" sz="1200" dirty="0"/>
              <a:t>Business plans should address the possibility that revenue will be delayed, potentially by years, and additional rounds of financing may be needed, as was the case with the Iridium NEXT constellation.</a:t>
            </a:r>
            <a:endParaRPr lang="en-US" sz="1400" dirty="0"/>
          </a:p>
          <a:p>
            <a:endParaRPr lang="en-US" sz="1400" dirty="0"/>
          </a:p>
        </p:txBody>
      </p:sp>
      <p:sp>
        <p:nvSpPr>
          <p:cNvPr id="7" name="Content Placeholder 6">
            <a:extLst>
              <a:ext uri="{FF2B5EF4-FFF2-40B4-BE49-F238E27FC236}">
                <a16:creationId xmlns:a16="http://schemas.microsoft.com/office/drawing/2014/main" id="{10AEDD60-7F97-4DA7-AFE9-6999315F0B87}"/>
              </a:ext>
            </a:extLst>
          </p:cNvPr>
          <p:cNvSpPr>
            <a:spLocks noGrp="1"/>
          </p:cNvSpPr>
          <p:nvPr>
            <p:ph sz="quarter" idx="19"/>
          </p:nvPr>
        </p:nvSpPr>
        <p:spPr>
          <a:xfrm>
            <a:off x="4082767" y="902752"/>
            <a:ext cx="4847609" cy="4985518"/>
          </a:xfrm>
        </p:spPr>
        <p:txBody>
          <a:bodyPr/>
          <a:lstStyle/>
          <a:p>
            <a:pPr marL="0" indent="0">
              <a:buNone/>
            </a:pPr>
            <a:r>
              <a:rPr lang="en-US" sz="1400" dirty="0"/>
              <a:t>Opportunities and Threats for Customers and Stakeholders</a:t>
            </a:r>
          </a:p>
          <a:p>
            <a:r>
              <a:rPr lang="en-US" sz="1400" dirty="0"/>
              <a:t>Hosted Payloads: </a:t>
            </a:r>
          </a:p>
          <a:p>
            <a:pPr lvl="1"/>
            <a:r>
              <a:rPr lang="en-US" sz="1200" dirty="0"/>
              <a:t>Entities desiring to have hosted payloads on constellations need to be prepared for delays. </a:t>
            </a:r>
          </a:p>
          <a:p>
            <a:pPr lvl="1"/>
            <a:r>
              <a:rPr lang="en-US" sz="1200" dirty="0"/>
              <a:t>Ensure existing capability is maintained until hosting constellation is operational.</a:t>
            </a:r>
          </a:p>
          <a:p>
            <a:r>
              <a:rPr lang="en-US" sz="1400" dirty="0"/>
              <a:t>Launch Service Providers</a:t>
            </a:r>
          </a:p>
          <a:p>
            <a:pPr lvl="1"/>
            <a:r>
              <a:rPr lang="en-US" sz="1200" dirty="0"/>
              <a:t>Tremendous opportunity for growth in the launch industry</a:t>
            </a:r>
          </a:p>
          <a:p>
            <a:pPr lvl="1"/>
            <a:r>
              <a:rPr lang="en-US" sz="1200" dirty="0"/>
              <a:t>Risk that growth will not be as great as planned </a:t>
            </a:r>
          </a:p>
          <a:p>
            <a:pPr lvl="1"/>
            <a:r>
              <a:rPr lang="en-US" sz="1200" dirty="0"/>
              <a:t>Risk of sharp decrease if an FCC milestone miss halts a deployment.</a:t>
            </a:r>
          </a:p>
          <a:p>
            <a:r>
              <a:rPr lang="en-US" sz="1400" dirty="0"/>
              <a:t>Spaceports and Launch Ranges </a:t>
            </a:r>
          </a:p>
          <a:p>
            <a:pPr lvl="1"/>
            <a:r>
              <a:rPr lang="en-US" sz="1200" dirty="0"/>
              <a:t>Growing number of spaceports. Increasing number of active launch complexes at the launch ranges.</a:t>
            </a:r>
          </a:p>
          <a:p>
            <a:pPr lvl="1"/>
            <a:r>
              <a:rPr lang="en-US" sz="1200" dirty="0"/>
              <a:t>How much investment should be made to enable what level of increase?</a:t>
            </a:r>
          </a:p>
          <a:p>
            <a:r>
              <a:rPr lang="en-US" sz="1400" dirty="0"/>
              <a:t>Geostationary Satellites</a:t>
            </a:r>
          </a:p>
          <a:p>
            <a:pPr lvl="1"/>
            <a:r>
              <a:rPr lang="en-US" sz="1200" dirty="0"/>
              <a:t>Potential resurgence in orders for GEO satellites if constellations stumble</a:t>
            </a:r>
          </a:p>
          <a:p>
            <a:r>
              <a:rPr lang="en-US" sz="1400" dirty="0"/>
              <a:t>Orbital Debris and Removal Services</a:t>
            </a:r>
          </a:p>
          <a:p>
            <a:pPr lvl="1"/>
            <a:r>
              <a:rPr lang="en-US" sz="1200" dirty="0"/>
              <a:t>Subject to not having significant numbers of customers (</a:t>
            </a:r>
            <a:r>
              <a:rPr lang="en-US" sz="1200" dirty="0" err="1"/>
              <a:t>i.e</a:t>
            </a:r>
            <a:r>
              <a:rPr lang="en-US" sz="1200" dirty="0"/>
              <a:t>, satellites needing to be deorbited) for years.</a:t>
            </a:r>
          </a:p>
        </p:txBody>
      </p:sp>
    </p:spTree>
    <p:extLst>
      <p:ext uri="{BB962C8B-B14F-4D97-AF65-F5344CB8AC3E}">
        <p14:creationId xmlns:p14="http://schemas.microsoft.com/office/powerpoint/2010/main" val="270002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05C9-3174-4D72-8801-A101F1107087}"/>
              </a:ext>
            </a:extLst>
          </p:cNvPr>
          <p:cNvSpPr>
            <a:spLocks noGrp="1"/>
          </p:cNvSpPr>
          <p:nvPr>
            <p:ph type="title"/>
          </p:nvPr>
        </p:nvSpPr>
        <p:spPr/>
        <p:txBody>
          <a:bodyPr/>
          <a:lstStyle/>
          <a:p>
            <a:r>
              <a:rPr lang="en-US" dirty="0"/>
              <a:t>Slip Charts: Documenting Launch Delay History</a:t>
            </a:r>
          </a:p>
        </p:txBody>
      </p:sp>
      <p:sp>
        <p:nvSpPr>
          <p:cNvPr id="3" name="Text Placeholder 2">
            <a:extLst>
              <a:ext uri="{FF2B5EF4-FFF2-40B4-BE49-F238E27FC236}">
                <a16:creationId xmlns:a16="http://schemas.microsoft.com/office/drawing/2014/main" id="{A769A1AC-50FA-4DB3-B8F1-2912C0408FD7}"/>
              </a:ext>
            </a:extLst>
          </p:cNvPr>
          <p:cNvSpPr>
            <a:spLocks noGrp="1"/>
          </p:cNvSpPr>
          <p:nvPr>
            <p:ph type="body" sz="quarter" idx="16"/>
          </p:nvPr>
        </p:nvSpPr>
        <p:spPr>
          <a:xfrm>
            <a:off x="228600" y="735788"/>
            <a:ext cx="7909560" cy="522851"/>
          </a:xfrm>
        </p:spPr>
        <p:txBody>
          <a:bodyPr/>
          <a:lstStyle/>
          <a:p>
            <a:r>
              <a:rPr lang="en-US" dirty="0"/>
              <a:t>“If you can’t measure it, you can’t improve it.” (Peter Drucker)</a:t>
            </a:r>
          </a:p>
        </p:txBody>
      </p:sp>
      <p:sp>
        <p:nvSpPr>
          <p:cNvPr id="4" name="Text Placeholder 3">
            <a:extLst>
              <a:ext uri="{FF2B5EF4-FFF2-40B4-BE49-F238E27FC236}">
                <a16:creationId xmlns:a16="http://schemas.microsoft.com/office/drawing/2014/main" id="{B95AE804-4E1B-4CF0-BD5F-5E0262022F2D}"/>
              </a:ext>
            </a:extLst>
          </p:cNvPr>
          <p:cNvSpPr>
            <a:spLocks noGrp="1"/>
          </p:cNvSpPr>
          <p:nvPr>
            <p:ph type="body" sz="quarter" idx="17"/>
          </p:nvPr>
        </p:nvSpPr>
        <p:spPr>
          <a:xfrm>
            <a:off x="228601" y="5905743"/>
            <a:ext cx="8476059" cy="696511"/>
          </a:xfrm>
        </p:spPr>
        <p:txBody>
          <a:bodyPr/>
          <a:lstStyle/>
          <a:p>
            <a:r>
              <a:rPr lang="en-US" dirty="0"/>
              <a:t>Launch delays need to be measured and analyzed in order to develop risk estimates for future launch delays.</a:t>
            </a:r>
          </a:p>
        </p:txBody>
      </p:sp>
      <p:pic>
        <p:nvPicPr>
          <p:cNvPr id="6" name="Content Placeholder 5">
            <a:extLst>
              <a:ext uri="{FF2B5EF4-FFF2-40B4-BE49-F238E27FC236}">
                <a16:creationId xmlns:a16="http://schemas.microsoft.com/office/drawing/2014/main" id="{E935D18D-8567-413E-A61D-3015A07358BA}"/>
              </a:ext>
            </a:extLst>
          </p:cNvPr>
          <p:cNvPicPr>
            <a:picLocks noGrp="1" noChangeAspect="1"/>
          </p:cNvPicPr>
          <p:nvPr>
            <p:ph sz="quarter" idx="15"/>
          </p:nvPr>
        </p:nvPicPr>
        <p:blipFill>
          <a:blip r:embed="rId2"/>
          <a:stretch>
            <a:fillRect/>
          </a:stretch>
        </p:blipFill>
        <p:spPr>
          <a:xfrm>
            <a:off x="710406" y="1702594"/>
            <a:ext cx="7534275" cy="3800475"/>
          </a:xfrm>
          <a:prstGeom prst="rect">
            <a:avLst/>
          </a:prstGeom>
        </p:spPr>
      </p:pic>
    </p:spTree>
    <p:extLst>
      <p:ext uri="{BB962C8B-B14F-4D97-AF65-F5344CB8AC3E}">
        <p14:creationId xmlns:p14="http://schemas.microsoft.com/office/powerpoint/2010/main" val="158176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05C9-3174-4D72-8801-A101F1107087}"/>
              </a:ext>
            </a:extLst>
          </p:cNvPr>
          <p:cNvSpPr>
            <a:spLocks noGrp="1"/>
          </p:cNvSpPr>
          <p:nvPr>
            <p:ph type="title"/>
          </p:nvPr>
        </p:nvSpPr>
        <p:spPr/>
        <p:txBody>
          <a:bodyPr/>
          <a:lstStyle/>
          <a:p>
            <a:r>
              <a:rPr lang="en-US" dirty="0"/>
              <a:t>Simulating Constellation Deployment</a:t>
            </a:r>
          </a:p>
        </p:txBody>
      </p:sp>
      <p:sp>
        <p:nvSpPr>
          <p:cNvPr id="3" name="Text Placeholder 2">
            <a:extLst>
              <a:ext uri="{FF2B5EF4-FFF2-40B4-BE49-F238E27FC236}">
                <a16:creationId xmlns:a16="http://schemas.microsoft.com/office/drawing/2014/main" id="{A769A1AC-50FA-4DB3-B8F1-2912C0408FD7}"/>
              </a:ext>
            </a:extLst>
          </p:cNvPr>
          <p:cNvSpPr>
            <a:spLocks noGrp="1"/>
          </p:cNvSpPr>
          <p:nvPr>
            <p:ph type="body" sz="quarter" idx="16"/>
          </p:nvPr>
        </p:nvSpPr>
        <p:spPr>
          <a:xfrm>
            <a:off x="228599" y="614874"/>
            <a:ext cx="8204847" cy="522851"/>
          </a:xfrm>
        </p:spPr>
        <p:txBody>
          <a:bodyPr/>
          <a:lstStyle/>
          <a:p>
            <a:r>
              <a:rPr lang="en-US" sz="1600" dirty="0"/>
              <a:t>A discrete event simulation based analysis can take into account all risk factors associated with the deployment (as well as sustainment) of a constellation and provide actionable information to improve expected outcomes.</a:t>
            </a:r>
          </a:p>
        </p:txBody>
      </p:sp>
      <p:sp>
        <p:nvSpPr>
          <p:cNvPr id="4" name="Text Placeholder 3">
            <a:extLst>
              <a:ext uri="{FF2B5EF4-FFF2-40B4-BE49-F238E27FC236}">
                <a16:creationId xmlns:a16="http://schemas.microsoft.com/office/drawing/2014/main" id="{B95AE804-4E1B-4CF0-BD5F-5E0262022F2D}"/>
              </a:ext>
            </a:extLst>
          </p:cNvPr>
          <p:cNvSpPr>
            <a:spLocks noGrp="1"/>
          </p:cNvSpPr>
          <p:nvPr>
            <p:ph type="body" sz="quarter" idx="17"/>
          </p:nvPr>
        </p:nvSpPr>
        <p:spPr>
          <a:xfrm>
            <a:off x="228601" y="5934865"/>
            <a:ext cx="8653310" cy="667390"/>
          </a:xfrm>
        </p:spPr>
        <p:txBody>
          <a:bodyPr/>
          <a:lstStyle/>
          <a:p>
            <a:r>
              <a:rPr lang="en-US" dirty="0"/>
              <a:t>The cumulative impact of launch delays for large constellations will likely be measured in years.</a:t>
            </a:r>
          </a:p>
        </p:txBody>
      </p:sp>
      <p:pic>
        <p:nvPicPr>
          <p:cNvPr id="8" name="Content Placeholder 7">
            <a:extLst>
              <a:ext uri="{FF2B5EF4-FFF2-40B4-BE49-F238E27FC236}">
                <a16:creationId xmlns:a16="http://schemas.microsoft.com/office/drawing/2014/main" id="{B2C0B02D-9EEB-4AA9-A0F0-E8EE1DD30A1D}"/>
              </a:ext>
            </a:extLst>
          </p:cNvPr>
          <p:cNvPicPr>
            <a:picLocks noGrp="1" noChangeAspect="1"/>
          </p:cNvPicPr>
          <p:nvPr>
            <p:ph sz="quarter" idx="15"/>
          </p:nvPr>
        </p:nvPicPr>
        <p:blipFill>
          <a:blip r:embed="rId2"/>
          <a:stretch>
            <a:fillRect/>
          </a:stretch>
        </p:blipFill>
        <p:spPr>
          <a:xfrm>
            <a:off x="724694" y="1450181"/>
            <a:ext cx="7505700" cy="4305300"/>
          </a:xfrm>
          <a:prstGeom prst="rect">
            <a:avLst/>
          </a:prstGeom>
        </p:spPr>
      </p:pic>
    </p:spTree>
    <p:extLst>
      <p:ext uri="{BB962C8B-B14F-4D97-AF65-F5344CB8AC3E}">
        <p14:creationId xmlns:p14="http://schemas.microsoft.com/office/powerpoint/2010/main" val="183086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10F715-F176-4F7F-899C-47490AFC32C7}"/>
              </a:ext>
            </a:extLst>
          </p:cNvPr>
          <p:cNvSpPr>
            <a:spLocks noGrp="1"/>
          </p:cNvSpPr>
          <p:nvPr>
            <p:ph type="title"/>
          </p:nvPr>
        </p:nvSpPr>
        <p:spPr/>
        <p:txBody>
          <a:bodyPr/>
          <a:lstStyle/>
          <a:p>
            <a:r>
              <a:rPr lang="en-US" dirty="0"/>
              <a:t>References</a:t>
            </a:r>
          </a:p>
        </p:txBody>
      </p:sp>
      <p:sp>
        <p:nvSpPr>
          <p:cNvPr id="10" name="Text Placeholder 9">
            <a:extLst>
              <a:ext uri="{FF2B5EF4-FFF2-40B4-BE49-F238E27FC236}">
                <a16:creationId xmlns:a16="http://schemas.microsoft.com/office/drawing/2014/main" id="{48826A99-C6CD-4DA0-A4E1-2E8D410024C4}"/>
              </a:ext>
            </a:extLst>
          </p:cNvPr>
          <p:cNvSpPr>
            <a:spLocks noGrp="1"/>
          </p:cNvSpPr>
          <p:nvPr>
            <p:ph type="body" sz="quarter" idx="17"/>
          </p:nvPr>
        </p:nvSpPr>
        <p:spPr/>
        <p:txBody>
          <a:bodyPr/>
          <a:lstStyle/>
          <a:p>
            <a:endParaRPr lang="en-US"/>
          </a:p>
        </p:txBody>
      </p:sp>
      <p:sp>
        <p:nvSpPr>
          <p:cNvPr id="8" name="Content Placeholder 7">
            <a:extLst>
              <a:ext uri="{FF2B5EF4-FFF2-40B4-BE49-F238E27FC236}">
                <a16:creationId xmlns:a16="http://schemas.microsoft.com/office/drawing/2014/main" id="{7A220758-6120-4FF8-A960-CD152A47AA7B}"/>
              </a:ext>
            </a:extLst>
          </p:cNvPr>
          <p:cNvSpPr>
            <a:spLocks noGrp="1"/>
          </p:cNvSpPr>
          <p:nvPr>
            <p:ph sz="quarter" idx="15"/>
          </p:nvPr>
        </p:nvSpPr>
        <p:spPr>
          <a:xfrm>
            <a:off x="228599" y="828815"/>
            <a:ext cx="4238565" cy="5321002"/>
          </a:xfrm>
        </p:spPr>
        <p:txBody>
          <a:bodyPr/>
          <a:lstStyle/>
          <a:p>
            <a:pPr marL="228600" indent="-228600">
              <a:buFont typeface="+mj-lt"/>
              <a:buAutoNum type="arabicPeriod"/>
            </a:pPr>
            <a:r>
              <a:rPr lang="en-US" sz="900" dirty="0">
                <a:latin typeface="Times New Roman" panose="02020603050405020304" pitchFamily="18" charset="0"/>
              </a:rPr>
              <a:t>FCC Fact Sheet, “Updating Rules for Non-Geostationary-Satellite Orbit Fixed-Satellite Service Constellations Report and Order and Further Notice of Proposed Rulemaking,” IB Docket No. 16-408, September 7, 2017.</a:t>
            </a:r>
          </a:p>
          <a:p>
            <a:pPr marL="228600" indent="-228600">
              <a:buFont typeface="+mj-lt"/>
              <a:buAutoNum type="arabicPeriod"/>
            </a:pPr>
            <a:r>
              <a:rPr lang="en-US" sz="900" dirty="0">
                <a:latin typeface="Times New Roman" panose="02020603050405020304" pitchFamily="18" charset="0"/>
              </a:rPr>
              <a:t>47 CFR § 25.164(b)(1) and 47 CFR § 25.164(b)(2).</a:t>
            </a:r>
          </a:p>
          <a:p>
            <a:pPr marL="228600" indent="-228600">
              <a:buFont typeface="+mj-lt"/>
              <a:buAutoNum type="arabicPeriod"/>
            </a:pPr>
            <a:r>
              <a:rPr lang="en-US" sz="900" dirty="0">
                <a:latin typeface="Times New Roman" panose="02020603050405020304" pitchFamily="18" charset="0"/>
              </a:rPr>
              <a:t>Erwin, S. “Commercial space technologies a key theme in Air Force intelligence and data strategy,” </a:t>
            </a:r>
            <a:r>
              <a:rPr lang="en-US" sz="900" i="1" dirty="0">
                <a:latin typeface="Times New Roman" panose="02020603050405020304" pitchFamily="18" charset="0"/>
              </a:rPr>
              <a:t>SpaceNews</a:t>
            </a:r>
            <a:r>
              <a:rPr lang="en-US" sz="900" dirty="0">
                <a:latin typeface="Times New Roman" panose="02020603050405020304" pitchFamily="18" charset="0"/>
              </a:rPr>
              <a:t>, August 2, 2018.</a:t>
            </a:r>
          </a:p>
          <a:p>
            <a:pPr marL="228600" indent="-228600">
              <a:buFont typeface="+mj-lt"/>
              <a:buAutoNum type="arabicPeriod"/>
            </a:pPr>
            <a:r>
              <a:rPr lang="en-US" sz="900" dirty="0">
                <a:latin typeface="Times New Roman" panose="02020603050405020304" pitchFamily="18" charset="0"/>
              </a:rPr>
              <a:t>FAA “The Annual Compendium of Commercial Space Transportation: 2018,” January 2018, p. 47.</a:t>
            </a:r>
          </a:p>
          <a:p>
            <a:pPr marL="228600" indent="-228600">
              <a:buFont typeface="+mj-lt"/>
              <a:buAutoNum type="arabicPeriod"/>
            </a:pPr>
            <a:r>
              <a:rPr lang="en-US" sz="900" dirty="0">
                <a:latin typeface="Times New Roman" panose="02020603050405020304" pitchFamily="18" charset="0"/>
              </a:rPr>
              <a:t>Statement of Commissioner Michael </a:t>
            </a:r>
            <a:r>
              <a:rPr lang="en-US" sz="900" dirty="0" err="1">
                <a:latin typeface="Times New Roman" panose="02020603050405020304" pitchFamily="18" charset="0"/>
              </a:rPr>
              <a:t>O’Rielly</a:t>
            </a:r>
            <a:r>
              <a:rPr lang="en-US" sz="900" dirty="0">
                <a:latin typeface="Times New Roman" panose="02020603050405020304" pitchFamily="18" charset="0"/>
              </a:rPr>
              <a:t>, Re: Update to Parts 2 and 25 Concerning Non-Geostationary, Fixed-Satellite Service Systems and Related Matters, IB Docket No. 16-408, September 27, 2017.</a:t>
            </a:r>
          </a:p>
          <a:p>
            <a:pPr marL="228600" indent="-228600">
              <a:buFont typeface="+mj-lt"/>
              <a:buAutoNum type="arabicPeriod"/>
            </a:pPr>
            <a:r>
              <a:rPr lang="en-US" sz="900" dirty="0">
                <a:latin typeface="Times New Roman" panose="02020603050405020304" pitchFamily="18" charset="0"/>
              </a:rPr>
              <a:t>Brown, N., et al. </a:t>
            </a:r>
            <a:r>
              <a:rPr lang="en-US" sz="900" i="1" dirty="0">
                <a:latin typeface="Times New Roman" panose="02020603050405020304" pitchFamily="18" charset="0"/>
              </a:rPr>
              <a:t>Spacecraft Lifetime Study</a:t>
            </a:r>
            <a:r>
              <a:rPr lang="en-US" sz="900" dirty="0">
                <a:latin typeface="Times New Roman" panose="02020603050405020304" pitchFamily="18" charset="0"/>
              </a:rPr>
              <a:t>, Aerospace Report Number TOR-2010(8582)-3. The Aerospace Corporation, El Segundo, CA, 2010.</a:t>
            </a:r>
            <a:endParaRPr lang="en-US" sz="900" i="1" dirty="0">
              <a:latin typeface="Times New Roman" panose="02020603050405020304" pitchFamily="18" charset="0"/>
            </a:endParaRPr>
          </a:p>
          <a:p>
            <a:pPr marL="228600" indent="-228600">
              <a:buFont typeface="+mj-lt"/>
              <a:buAutoNum type="arabicPeriod"/>
            </a:pPr>
            <a:r>
              <a:rPr lang="en-US" sz="900" dirty="0">
                <a:latin typeface="Times New Roman" panose="02020603050405020304" pitchFamily="18" charset="0"/>
              </a:rPr>
              <a:t>Gould, Allen J., and Orin M. Linden. “Estimating satellite insurance liabilities.” </a:t>
            </a:r>
            <a:r>
              <a:rPr lang="en-US" sz="900" i="1" dirty="0">
                <a:latin typeface="Times New Roman" panose="02020603050405020304" pitchFamily="18" charset="0"/>
              </a:rPr>
              <a:t>Casualty Actuarial Society</a:t>
            </a:r>
            <a:r>
              <a:rPr lang="en-US" sz="900" dirty="0">
                <a:latin typeface="Times New Roman" panose="02020603050405020304" pitchFamily="18" charset="0"/>
              </a:rPr>
              <a:t>. 2000.</a:t>
            </a:r>
          </a:p>
          <a:p>
            <a:pPr marL="228600" indent="-228600">
              <a:buFont typeface="+mj-lt"/>
              <a:buAutoNum type="arabicPeriod"/>
            </a:pPr>
            <a:r>
              <a:rPr lang="en-US" sz="900" dirty="0">
                <a:latin typeface="Times New Roman" panose="02020603050405020304" pitchFamily="18" charset="0"/>
              </a:rPr>
              <a:t>Saleh, Joseph Homer, and Jean-François </a:t>
            </a:r>
            <a:r>
              <a:rPr lang="en-US" sz="900" dirty="0" err="1">
                <a:latin typeface="Times New Roman" panose="02020603050405020304" pitchFamily="18" charset="0"/>
              </a:rPr>
              <a:t>Castet</a:t>
            </a:r>
            <a:r>
              <a:rPr lang="en-US" sz="900" dirty="0">
                <a:latin typeface="Times New Roman" panose="02020603050405020304" pitchFamily="18" charset="0"/>
              </a:rPr>
              <a:t>. </a:t>
            </a:r>
            <a:r>
              <a:rPr lang="en-US" sz="900" i="1" dirty="0">
                <a:latin typeface="Times New Roman" panose="02020603050405020304" pitchFamily="18" charset="0"/>
              </a:rPr>
              <a:t>Spacecraft reliability and multi-state failures: a statistical approach</a:t>
            </a:r>
            <a:r>
              <a:rPr lang="en-US" sz="900" dirty="0">
                <a:latin typeface="Times New Roman" panose="02020603050405020304" pitchFamily="18" charset="0"/>
              </a:rPr>
              <a:t>. John Wiley &amp; Sons, 2011.</a:t>
            </a:r>
          </a:p>
          <a:p>
            <a:pPr marL="228600" indent="-228600">
              <a:buFont typeface="+mj-lt"/>
              <a:buAutoNum type="arabicPeriod"/>
            </a:pPr>
            <a:r>
              <a:rPr lang="en-US" sz="900" dirty="0">
                <a:latin typeface="Times New Roman" panose="02020603050405020304" pitchFamily="18" charset="0"/>
              </a:rPr>
              <a:t>McIntyre, S., et al. “A Commercially Driven Design Approach to UK Future Small Payload Launch Systems”; BIS-RS-2016-17; October 2016.</a:t>
            </a:r>
          </a:p>
          <a:p>
            <a:pPr marL="228600" indent="-228600">
              <a:buFont typeface="+mj-lt"/>
              <a:buAutoNum type="arabicPeriod"/>
            </a:pPr>
            <a:r>
              <a:rPr lang="en-US" sz="900" dirty="0">
                <a:latin typeface="Times New Roman" panose="02020603050405020304" pitchFamily="18" charset="0"/>
              </a:rPr>
              <a:t>Henry, C. “OneWeb shifts first launch to year’s end,” </a:t>
            </a:r>
            <a:r>
              <a:rPr lang="en-US" sz="900" i="1" dirty="0">
                <a:latin typeface="Times New Roman" panose="02020603050405020304" pitchFamily="18" charset="0"/>
              </a:rPr>
              <a:t>SpaceNews</a:t>
            </a:r>
            <a:r>
              <a:rPr lang="en-US" sz="900" dirty="0">
                <a:latin typeface="Times New Roman" panose="02020603050405020304" pitchFamily="18" charset="0"/>
              </a:rPr>
              <a:t>, May 1, 2018.</a:t>
            </a:r>
          </a:p>
          <a:p>
            <a:pPr marL="228600" indent="-228600">
              <a:buFont typeface="+mj-lt"/>
              <a:buAutoNum type="arabicPeriod"/>
            </a:pPr>
            <a:r>
              <a:rPr lang="en-US" sz="900" dirty="0">
                <a:latin typeface="Times New Roman" panose="02020603050405020304" pitchFamily="18" charset="0"/>
              </a:rPr>
              <a:t>FAA, “The Annual Compendium of Commercial Space Transportation: 2018”; January 2018, pg. 45.</a:t>
            </a:r>
          </a:p>
          <a:p>
            <a:pPr marL="228600" indent="-228600">
              <a:buFont typeface="+mj-lt"/>
              <a:buAutoNum type="arabicPeriod"/>
            </a:pPr>
            <a:r>
              <a:rPr lang="en-US" sz="900" dirty="0">
                <a:latin typeface="Times New Roman" panose="02020603050405020304" pitchFamily="18" charset="0"/>
              </a:rPr>
              <a:t>Review of </a:t>
            </a:r>
            <a:r>
              <a:rPr lang="en-US" sz="900" dirty="0" err="1">
                <a:latin typeface="Times New Roman" panose="02020603050405020304" pitchFamily="18" charset="0"/>
              </a:rPr>
              <a:t>Spaceflightnow.com’s</a:t>
            </a:r>
            <a:r>
              <a:rPr lang="en-US" sz="900" dirty="0">
                <a:latin typeface="Times New Roman" panose="02020603050405020304" pitchFamily="18" charset="0"/>
              </a:rPr>
              <a:t> Launch Log.</a:t>
            </a:r>
          </a:p>
          <a:p>
            <a:pPr marL="228600" indent="-228600">
              <a:buFont typeface="+mj-lt"/>
              <a:buAutoNum type="arabicPeriod"/>
            </a:pPr>
            <a:r>
              <a:rPr lang="en-US" sz="900" dirty="0">
                <a:latin typeface="Times New Roman" panose="02020603050405020304" pitchFamily="18" charset="0"/>
              </a:rPr>
              <a:t>Gwynne Shotwell interview with CNBC, May 22, 2018.</a:t>
            </a:r>
          </a:p>
          <a:p>
            <a:pPr marL="228600" indent="-228600">
              <a:buFont typeface="+mj-lt"/>
              <a:buAutoNum type="arabicPeriod"/>
            </a:pPr>
            <a:r>
              <a:rPr lang="en-US" sz="900" dirty="0">
                <a:latin typeface="Times New Roman" panose="02020603050405020304" pitchFamily="18" charset="0"/>
              </a:rPr>
              <a:t>Henry, C. “Iridium raising new debt to cover late </a:t>
            </a:r>
            <a:r>
              <a:rPr lang="en-US" sz="900" dirty="0" err="1">
                <a:latin typeface="Times New Roman" panose="02020603050405020304" pitchFamily="18" charset="0"/>
              </a:rPr>
              <a:t>Aireon</a:t>
            </a:r>
            <a:r>
              <a:rPr lang="en-US" sz="900" dirty="0">
                <a:latin typeface="Times New Roman" panose="02020603050405020304" pitchFamily="18" charset="0"/>
              </a:rPr>
              <a:t> payments,” </a:t>
            </a:r>
            <a:r>
              <a:rPr lang="en-US" sz="900" i="1" dirty="0">
                <a:latin typeface="Times New Roman" panose="02020603050405020304" pitchFamily="18" charset="0"/>
              </a:rPr>
              <a:t>SpaceNews</a:t>
            </a:r>
            <a:r>
              <a:rPr lang="en-US" sz="900" dirty="0">
                <a:latin typeface="Times New Roman" panose="02020603050405020304" pitchFamily="18" charset="0"/>
              </a:rPr>
              <a:t>, February 26, 2018.</a:t>
            </a:r>
          </a:p>
          <a:p>
            <a:pPr marL="228600" indent="-228600">
              <a:buFont typeface="+mj-lt"/>
              <a:buAutoNum type="arabicPeriod"/>
            </a:pPr>
            <a:r>
              <a:rPr lang="en-US" sz="900" dirty="0">
                <a:latin typeface="Times New Roman" panose="02020603050405020304" pitchFamily="18" charset="0"/>
              </a:rPr>
              <a:t>Northern Sky Research; “Satellite Constellations: Too Much of a Good Thing?”; August 1, 2018.</a:t>
            </a:r>
          </a:p>
          <a:p>
            <a:pPr marL="228600" indent="-228600">
              <a:buFont typeface="+mj-lt"/>
              <a:buAutoNum type="arabicPeriod"/>
            </a:pPr>
            <a:r>
              <a:rPr lang="en-US" sz="900" dirty="0">
                <a:latin typeface="Times New Roman" panose="02020603050405020304" pitchFamily="18" charset="0"/>
              </a:rPr>
              <a:t>OneWeb Satellites, http://onewebsatellites.com/ (accessed August 31, 2018).</a:t>
            </a:r>
          </a:p>
          <a:p>
            <a:pPr marL="228600" indent="-228600">
              <a:buFont typeface="+mj-lt"/>
              <a:buAutoNum type="arabicPeriod"/>
            </a:pPr>
            <a:r>
              <a:rPr lang="en-US" sz="900" dirty="0">
                <a:latin typeface="Times New Roman" panose="02020603050405020304" pitchFamily="18" charset="0"/>
              </a:rPr>
              <a:t>Sargent, A-W. “Commercial Satellite Sector Sees Upside to New Space Policy Hopeful of ITAR Reform, Greater Stake in U.S. Roadmap for Space,” </a:t>
            </a:r>
            <a:r>
              <a:rPr lang="en-US" sz="900" i="1" dirty="0" err="1">
                <a:latin typeface="Times New Roman" panose="02020603050405020304" pitchFamily="18" charset="0"/>
              </a:rPr>
              <a:t>ViaSatellite</a:t>
            </a:r>
            <a:r>
              <a:rPr lang="en-US" sz="900" dirty="0">
                <a:latin typeface="Times New Roman" panose="02020603050405020304" pitchFamily="18" charset="0"/>
              </a:rPr>
              <a:t>, January 1, 2011.</a:t>
            </a:r>
          </a:p>
          <a:p>
            <a:pPr marL="228600" indent="-228600">
              <a:buFont typeface="+mj-lt"/>
              <a:buAutoNum type="arabicPeriod"/>
            </a:pPr>
            <a:r>
              <a:rPr lang="en-US" sz="900" dirty="0">
                <a:latin typeface="Times New Roman" panose="02020603050405020304" pitchFamily="18" charset="0"/>
              </a:rPr>
              <a:t>Erwin, S. “Senate defense bill proposes big funding boost for military LEO constellation,” </a:t>
            </a:r>
            <a:r>
              <a:rPr lang="en-US" sz="900" i="1" dirty="0">
                <a:latin typeface="Times New Roman" panose="02020603050405020304" pitchFamily="18" charset="0"/>
              </a:rPr>
              <a:t>SpaceNews</a:t>
            </a:r>
            <a:r>
              <a:rPr lang="en-US" sz="900" dirty="0">
                <a:latin typeface="Times New Roman" panose="02020603050405020304" pitchFamily="18" charset="0"/>
              </a:rPr>
              <a:t>, June 7, 2018.</a:t>
            </a:r>
            <a:endParaRPr lang="en-US" sz="600" dirty="0"/>
          </a:p>
        </p:txBody>
      </p:sp>
      <p:sp>
        <p:nvSpPr>
          <p:cNvPr id="11" name="Content Placeholder 10">
            <a:extLst>
              <a:ext uri="{FF2B5EF4-FFF2-40B4-BE49-F238E27FC236}">
                <a16:creationId xmlns:a16="http://schemas.microsoft.com/office/drawing/2014/main" id="{5073508C-A474-4823-8CF7-55080EAA46C8}"/>
              </a:ext>
            </a:extLst>
          </p:cNvPr>
          <p:cNvSpPr>
            <a:spLocks noGrp="1"/>
          </p:cNvSpPr>
          <p:nvPr>
            <p:ph sz="quarter" idx="18"/>
          </p:nvPr>
        </p:nvSpPr>
        <p:spPr>
          <a:xfrm>
            <a:off x="4720029" y="876112"/>
            <a:ext cx="4068695" cy="5273705"/>
          </a:xfrm>
        </p:spPr>
        <p:txBody>
          <a:bodyPr/>
          <a:lstStyle/>
          <a:p>
            <a:pPr marL="228600" indent="-228600">
              <a:buFont typeface="+mj-lt"/>
              <a:buAutoNum type="arabicPeriod" startAt="19"/>
            </a:pPr>
            <a:r>
              <a:rPr lang="en-US" sz="900" dirty="0">
                <a:latin typeface="Times New Roman" panose="02020603050405020304" pitchFamily="18" charset="0"/>
              </a:rPr>
              <a:t>Henry, C. “Iridium raising new debt to cover late </a:t>
            </a:r>
            <a:r>
              <a:rPr lang="en-US" sz="900" dirty="0" err="1">
                <a:latin typeface="Times New Roman" panose="02020603050405020304" pitchFamily="18" charset="0"/>
              </a:rPr>
              <a:t>Aireon</a:t>
            </a:r>
            <a:r>
              <a:rPr lang="en-US" sz="900" dirty="0">
                <a:latin typeface="Times New Roman" panose="02020603050405020304" pitchFamily="18" charset="0"/>
              </a:rPr>
              <a:t> payments,” </a:t>
            </a:r>
            <a:r>
              <a:rPr lang="en-US" sz="900" i="1" dirty="0">
                <a:latin typeface="Times New Roman" panose="02020603050405020304" pitchFamily="18" charset="0"/>
              </a:rPr>
              <a:t>SpaceNews</a:t>
            </a:r>
            <a:r>
              <a:rPr lang="en-US" sz="900" dirty="0">
                <a:latin typeface="Times New Roman" panose="02020603050405020304" pitchFamily="18" charset="0"/>
              </a:rPr>
              <a:t>, February 26, 2018.</a:t>
            </a:r>
          </a:p>
          <a:p>
            <a:pPr marL="228600" indent="-228600">
              <a:buFont typeface="+mj-lt"/>
              <a:buAutoNum type="arabicPeriod" startAt="19"/>
            </a:pPr>
            <a:r>
              <a:rPr lang="en-US" sz="900" dirty="0">
                <a:latin typeface="Times New Roman" panose="02020603050405020304" pitchFamily="18" charset="0"/>
              </a:rPr>
              <a:t>Foust, J. “The launch industry depression: when will it end?” </a:t>
            </a:r>
            <a:r>
              <a:rPr lang="en-US" sz="900" i="1" dirty="0">
                <a:latin typeface="Times New Roman" panose="02020603050405020304" pitchFamily="18" charset="0"/>
              </a:rPr>
              <a:t>Space Review</a:t>
            </a:r>
            <a:r>
              <a:rPr lang="en-US" sz="900" dirty="0">
                <a:latin typeface="Times New Roman" panose="02020603050405020304" pitchFamily="18" charset="0"/>
              </a:rPr>
              <a:t>, March 17, 2003.</a:t>
            </a:r>
          </a:p>
          <a:p>
            <a:pPr marL="228600" indent="-228600">
              <a:buFont typeface="+mj-lt"/>
              <a:buAutoNum type="arabicPeriod" startAt="19"/>
            </a:pPr>
            <a:r>
              <a:rPr lang="en-US" sz="900" u="sng" dirty="0">
                <a:solidFill>
                  <a:srgbClr val="332D8C"/>
                </a:solidFill>
                <a:latin typeface="Times New Roman" panose="02020603050405020304" pitchFamily="18" charset="0"/>
                <a:hlinkClick r:id="rId2"/>
              </a:rPr>
              <a:t>https://www.faa.gov/data_research</a:t>
            </a:r>
            <a:br>
              <a:rPr lang="en-US" sz="900" u="sng" dirty="0">
                <a:solidFill>
                  <a:srgbClr val="332D8C"/>
                </a:solidFill>
                <a:latin typeface="Times New Roman" panose="02020603050405020304" pitchFamily="18" charset="0"/>
                <a:hlinkClick r:id="rId2"/>
              </a:rPr>
            </a:br>
            <a:r>
              <a:rPr lang="en-US" sz="900" u="sng" dirty="0">
                <a:solidFill>
                  <a:srgbClr val="332D8C"/>
                </a:solidFill>
                <a:latin typeface="Times New Roman" panose="02020603050405020304" pitchFamily="18" charset="0"/>
                <a:hlinkClick r:id="rId2"/>
              </a:rPr>
              <a:t>/</a:t>
            </a:r>
            <a:r>
              <a:rPr lang="en-US" sz="900" u="sng" dirty="0" err="1">
                <a:solidFill>
                  <a:srgbClr val="332D8C"/>
                </a:solidFill>
                <a:latin typeface="Times New Roman" panose="02020603050405020304" pitchFamily="18" charset="0"/>
                <a:hlinkClick r:id="rId2"/>
              </a:rPr>
              <a:t>commercial_space_data</a:t>
            </a:r>
            <a:r>
              <a:rPr lang="en-US" sz="900" u="sng" dirty="0">
                <a:solidFill>
                  <a:srgbClr val="332D8C"/>
                </a:solidFill>
                <a:latin typeface="Times New Roman" panose="02020603050405020304" pitchFamily="18" charset="0"/>
                <a:hlinkClick r:id="rId2"/>
              </a:rPr>
              <a:t>/licenses/#</a:t>
            </a:r>
            <a:r>
              <a:rPr lang="en-US" sz="900" u="sng" dirty="0" err="1">
                <a:solidFill>
                  <a:srgbClr val="332D8C"/>
                </a:solidFill>
                <a:latin typeface="Times New Roman" panose="02020603050405020304" pitchFamily="18" charset="0"/>
                <a:hlinkClick r:id="rId2"/>
              </a:rPr>
              <a:t>operatorLicenses</a:t>
            </a:r>
            <a:r>
              <a:rPr lang="en-US" sz="900" dirty="0">
                <a:solidFill>
                  <a:srgbClr val="332D8C"/>
                </a:solidFill>
                <a:latin typeface="Times New Roman" panose="02020603050405020304" pitchFamily="18" charset="0"/>
                <a:hlinkClick r:id="rId2"/>
              </a:rPr>
              <a:t>, accessed August 30, 2018.</a:t>
            </a:r>
          </a:p>
          <a:p>
            <a:pPr marL="228600" indent="-228600">
              <a:buFont typeface="+mj-lt"/>
              <a:buAutoNum type="arabicPeriod" startAt="19"/>
            </a:pPr>
            <a:r>
              <a:rPr lang="en-US" sz="900" dirty="0">
                <a:latin typeface="Times New Roman" panose="02020603050405020304" pitchFamily="18" charset="0"/>
              </a:rPr>
              <a:t>Satellite Industry Association, “2018 State of the Satellite Industry Report,” June 2018.</a:t>
            </a:r>
          </a:p>
          <a:p>
            <a:pPr marL="228600" indent="-228600">
              <a:buFont typeface="+mj-lt"/>
              <a:buAutoNum type="arabicPeriod" startAt="19"/>
            </a:pPr>
            <a:r>
              <a:rPr lang="en-US" sz="900" dirty="0">
                <a:latin typeface="Times New Roman" panose="02020603050405020304" pitchFamily="18" charset="0"/>
              </a:rPr>
              <a:t>Werner, D. “Rise of the megaconstellations breathes life into active debris removal schemes,” </a:t>
            </a:r>
            <a:r>
              <a:rPr lang="en-US" sz="900" i="1" dirty="0">
                <a:latin typeface="Times New Roman" panose="02020603050405020304" pitchFamily="18" charset="0"/>
              </a:rPr>
              <a:t>SpaceNews</a:t>
            </a:r>
            <a:r>
              <a:rPr lang="en-US" sz="900" dirty="0">
                <a:latin typeface="Times New Roman" panose="02020603050405020304" pitchFamily="18" charset="0"/>
              </a:rPr>
              <a:t>, April 18, 2018.</a:t>
            </a:r>
          </a:p>
          <a:p>
            <a:pPr marL="228600" indent="-228600">
              <a:buFont typeface="+mj-lt"/>
              <a:buAutoNum type="arabicPeriod" startAt="19"/>
            </a:pPr>
            <a:r>
              <a:rPr lang="en-US" sz="900" dirty="0">
                <a:latin typeface="Times New Roman" panose="02020603050405020304" pitchFamily="18" charset="0"/>
              </a:rPr>
              <a:t>Henry, C. “Kepler Communications opens launch bids for Gen-1 LEO constellation,” </a:t>
            </a:r>
            <a:r>
              <a:rPr lang="en-US" sz="900" i="1" dirty="0">
                <a:latin typeface="Times New Roman" panose="02020603050405020304" pitchFamily="18" charset="0"/>
              </a:rPr>
              <a:t>SpaceNews</a:t>
            </a:r>
            <a:r>
              <a:rPr lang="en-US" sz="900" dirty="0">
                <a:latin typeface="Times New Roman" panose="02020603050405020304" pitchFamily="18" charset="0"/>
              </a:rPr>
              <a:t>, August 29, 2018.</a:t>
            </a:r>
          </a:p>
          <a:p>
            <a:pPr marL="228600" indent="-228600">
              <a:buFont typeface="+mj-lt"/>
              <a:buAutoNum type="arabicPeriod" startAt="19"/>
            </a:pPr>
            <a:r>
              <a:rPr lang="en-US" sz="900" u="sng" dirty="0">
                <a:solidFill>
                  <a:srgbClr val="332D8C"/>
                </a:solidFill>
                <a:latin typeface="Times New Roman" panose="02020603050405020304" pitchFamily="18" charset="0"/>
                <a:hlinkClick r:id="rId3"/>
              </a:rPr>
              <a:t>https://spaceflightnow.com/launch-log/, a</a:t>
            </a:r>
            <a:r>
              <a:rPr lang="en-US" sz="900" dirty="0">
                <a:solidFill>
                  <a:srgbClr val="332D8C"/>
                </a:solidFill>
                <a:latin typeface="Times New Roman" panose="02020603050405020304" pitchFamily="18" charset="0"/>
                <a:hlinkClick r:id="rId3"/>
              </a:rPr>
              <a:t>ccessed June 14, 2018.</a:t>
            </a:r>
          </a:p>
          <a:p>
            <a:pPr marL="228600" indent="-228600">
              <a:buFont typeface="+mj-lt"/>
              <a:buAutoNum type="arabicPeriod" startAt="19"/>
            </a:pPr>
            <a:r>
              <a:rPr lang="en-US" sz="900" dirty="0" err="1">
                <a:latin typeface="Times New Roman" panose="02020603050405020304" pitchFamily="18" charset="0"/>
              </a:rPr>
              <a:t>Lucko</a:t>
            </a:r>
            <a:r>
              <a:rPr lang="en-US" sz="900" dirty="0">
                <a:latin typeface="Times New Roman" panose="02020603050405020304" pitchFamily="18" charset="0"/>
              </a:rPr>
              <a:t>, G., L. G. Araújo, and G. R. Cates. “Slip Chart–Inspired Project Schedule Diagramming: Origins, Buffers, and Extension to Linear Schedules.” </a:t>
            </a:r>
            <a:r>
              <a:rPr lang="en-US" sz="900" i="1" dirty="0">
                <a:latin typeface="Times New Roman" panose="02020603050405020304" pitchFamily="18" charset="0"/>
              </a:rPr>
              <a:t>Journal of Construction Engineering and Management</a:t>
            </a:r>
            <a:r>
              <a:rPr lang="en-US" sz="900" dirty="0">
                <a:latin typeface="Times New Roman" panose="02020603050405020304" pitchFamily="18" charset="0"/>
              </a:rPr>
              <a:t> (2015): 04015101.</a:t>
            </a:r>
          </a:p>
          <a:p>
            <a:pPr marL="228600" indent="-228600">
              <a:buFont typeface="+mj-lt"/>
              <a:buAutoNum type="arabicPeriod" startAt="19"/>
            </a:pPr>
            <a:r>
              <a:rPr lang="en-US" sz="900" dirty="0">
                <a:latin typeface="Times New Roman" panose="02020603050405020304" pitchFamily="18" charset="0"/>
              </a:rPr>
              <a:t>Law, A. M. </a:t>
            </a:r>
            <a:r>
              <a:rPr lang="en-US" sz="900" i="1" dirty="0">
                <a:latin typeface="Times New Roman" panose="02020603050405020304" pitchFamily="18" charset="0"/>
              </a:rPr>
              <a:t>Systems Modeling and Analysis</a:t>
            </a:r>
            <a:r>
              <a:rPr lang="en-US" sz="900" dirty="0">
                <a:latin typeface="Times New Roman" panose="02020603050405020304" pitchFamily="18" charset="0"/>
              </a:rPr>
              <a:t>, 5th Edition, McGraw Hill, 2013.</a:t>
            </a:r>
          </a:p>
          <a:p>
            <a:pPr marL="228600" indent="-228600">
              <a:buFont typeface="+mj-lt"/>
              <a:buAutoNum type="arabicPeriod" startAt="19"/>
            </a:pPr>
            <a:r>
              <a:rPr lang="en-US" sz="900" dirty="0">
                <a:latin typeface="Times New Roman" panose="02020603050405020304" pitchFamily="18" charset="0"/>
              </a:rPr>
              <a:t>Cates, G. R. “Launch Probability in NASA Space Launch System,” </a:t>
            </a:r>
            <a:r>
              <a:rPr lang="en-US" sz="900" i="1" dirty="0">
                <a:latin typeface="Times New Roman" panose="02020603050405020304" pitchFamily="18" charset="0"/>
              </a:rPr>
              <a:t>Arena Newsletter Issue 18: Taking the Uncertainty Out of Project Management</a:t>
            </a:r>
            <a:r>
              <a:rPr lang="en-US" sz="900" dirty="0">
                <a:latin typeface="Times New Roman" panose="02020603050405020304" pitchFamily="18" charset="0"/>
              </a:rPr>
              <a:t>, October 2017.</a:t>
            </a:r>
          </a:p>
          <a:p>
            <a:pPr marL="228600" indent="-228600">
              <a:buFont typeface="+mj-lt"/>
              <a:buAutoNum type="arabicPeriod" startAt="19"/>
            </a:pPr>
            <a:r>
              <a:rPr lang="en-US" sz="900" dirty="0">
                <a:latin typeface="Times New Roman" panose="02020603050405020304" pitchFamily="18" charset="0"/>
              </a:rPr>
              <a:t>Cates, G. R., and Mansooreh Mollaghasemi. “A discrete event simulation model for assembling the international space station.” </a:t>
            </a:r>
            <a:r>
              <a:rPr lang="en-US" sz="900" i="1" dirty="0">
                <a:latin typeface="Times New Roman" panose="02020603050405020304" pitchFamily="18" charset="0"/>
              </a:rPr>
              <a:t>Proceedings of the 37th Conference on Winter Simulation</a:t>
            </a:r>
            <a:r>
              <a:rPr lang="en-US" sz="900" dirty="0">
                <a:latin typeface="Times New Roman" panose="02020603050405020304" pitchFamily="18" charset="0"/>
              </a:rPr>
              <a:t>. Winter Simulation Conference, 2005.</a:t>
            </a:r>
          </a:p>
          <a:p>
            <a:pPr marL="228600" indent="-228600">
              <a:buFont typeface="+mj-lt"/>
              <a:buAutoNum type="arabicPeriod" startAt="19"/>
            </a:pPr>
            <a:r>
              <a:rPr lang="en-US" sz="900" dirty="0">
                <a:latin typeface="Times New Roman" panose="02020603050405020304" pitchFamily="18" charset="0"/>
              </a:rPr>
              <a:t>The Aerospace Corporation. “Accuracy Is Worth Millions: $18 Million Saved by Accurately Predicting Future Launch Rates,” </a:t>
            </a:r>
            <a:r>
              <a:rPr lang="en-US" sz="900" i="1" dirty="0">
                <a:latin typeface="Times New Roman" panose="02020603050405020304" pitchFamily="18" charset="0"/>
              </a:rPr>
              <a:t>Delivering Innovation</a:t>
            </a:r>
            <a:r>
              <a:rPr lang="en-US" sz="900" dirty="0">
                <a:latin typeface="Times New Roman" panose="02020603050405020304" pitchFamily="18" charset="0"/>
              </a:rPr>
              <a:t>, Issue 12, March 2018.</a:t>
            </a:r>
          </a:p>
          <a:p>
            <a:pPr marL="228600" indent="-228600">
              <a:buFont typeface="+mj-lt"/>
              <a:buAutoNum type="arabicPeriod" startAt="19"/>
            </a:pPr>
            <a:r>
              <a:rPr lang="en-US" sz="900" dirty="0">
                <a:latin typeface="Times New Roman" panose="02020603050405020304" pitchFamily="18" charset="0"/>
              </a:rPr>
              <a:t>Trump, D. J. “Space Policy Directive-2: Streamlining Regulations on Commercial Use of Space,” May 24, 2018 (</a:t>
            </a:r>
            <a:r>
              <a:rPr lang="en-US" sz="900" u="sng" dirty="0">
                <a:solidFill>
                  <a:srgbClr val="332D8C"/>
                </a:solidFill>
                <a:latin typeface="Times New Roman" panose="02020603050405020304" pitchFamily="18" charset="0"/>
                <a:hlinkClick r:id="rId4"/>
              </a:rPr>
              <a:t>https://www.whitehouse.gov/presidential-actions/space-policy-directive-2-streamlining-regulations-commercial-use-space/</a:t>
            </a:r>
            <a:r>
              <a:rPr lang="en-US" sz="900" dirty="0">
                <a:solidFill>
                  <a:srgbClr val="332D8C"/>
                </a:solidFill>
                <a:latin typeface="Times New Roman" panose="02020603050405020304" pitchFamily="18" charset="0"/>
                <a:hlinkClick r:id="rId4"/>
              </a:rPr>
              <a:t>).</a:t>
            </a:r>
          </a:p>
          <a:p>
            <a:pPr marL="228600" indent="-228600">
              <a:buFont typeface="+mj-lt"/>
              <a:buAutoNum type="arabicPeriod" startAt="19"/>
            </a:pPr>
            <a:r>
              <a:rPr lang="en-US" sz="900" dirty="0">
                <a:latin typeface="Times New Roman" panose="02020603050405020304" pitchFamily="18" charset="0"/>
              </a:rPr>
              <a:t>Jones, K. L. “Public-Private Partnerships: Stimulating Innovation in the Space Sector,” The Aerospace Corporation, April 2018.</a:t>
            </a:r>
          </a:p>
          <a:p>
            <a:pPr marL="228600" indent="-228600">
              <a:buFont typeface="+mj-lt"/>
              <a:buAutoNum type="arabicPeriod" startAt="19"/>
            </a:pPr>
            <a:r>
              <a:rPr lang="en-US" sz="900" dirty="0">
                <a:latin typeface="Times New Roman" panose="02020603050405020304" pitchFamily="18" charset="0"/>
              </a:rPr>
              <a:t>Federal Communications Commission, “Updating to Parts 2 and 25 Concerning Non-Geostationary, Fixed-Satellite Service Systems and Related </a:t>
            </a:r>
            <a:endParaRPr lang="en-US" sz="600" dirty="0"/>
          </a:p>
        </p:txBody>
      </p:sp>
    </p:spTree>
    <p:extLst>
      <p:ext uri="{BB962C8B-B14F-4D97-AF65-F5344CB8AC3E}">
        <p14:creationId xmlns:p14="http://schemas.microsoft.com/office/powerpoint/2010/main" val="407641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10F715-F176-4F7F-899C-47490AFC32C7}"/>
              </a:ext>
            </a:extLst>
          </p:cNvPr>
          <p:cNvSpPr>
            <a:spLocks noGrp="1"/>
          </p:cNvSpPr>
          <p:nvPr>
            <p:ph type="title"/>
          </p:nvPr>
        </p:nvSpPr>
        <p:spPr/>
        <p:txBody>
          <a:bodyPr/>
          <a:lstStyle/>
          <a:p>
            <a:r>
              <a:rPr lang="en-US" dirty="0"/>
              <a:t>References</a:t>
            </a:r>
          </a:p>
        </p:txBody>
      </p:sp>
      <p:sp>
        <p:nvSpPr>
          <p:cNvPr id="10" name="Text Placeholder 9">
            <a:extLst>
              <a:ext uri="{FF2B5EF4-FFF2-40B4-BE49-F238E27FC236}">
                <a16:creationId xmlns:a16="http://schemas.microsoft.com/office/drawing/2014/main" id="{48826A99-C6CD-4DA0-A4E1-2E8D410024C4}"/>
              </a:ext>
            </a:extLst>
          </p:cNvPr>
          <p:cNvSpPr>
            <a:spLocks noGrp="1"/>
          </p:cNvSpPr>
          <p:nvPr>
            <p:ph type="body" sz="quarter" idx="17"/>
          </p:nvPr>
        </p:nvSpPr>
        <p:spPr/>
        <p:txBody>
          <a:bodyPr/>
          <a:lstStyle/>
          <a:p>
            <a:endParaRPr lang="en-US"/>
          </a:p>
        </p:txBody>
      </p:sp>
      <p:sp>
        <p:nvSpPr>
          <p:cNvPr id="8" name="Content Placeholder 7">
            <a:extLst>
              <a:ext uri="{FF2B5EF4-FFF2-40B4-BE49-F238E27FC236}">
                <a16:creationId xmlns:a16="http://schemas.microsoft.com/office/drawing/2014/main" id="{7A220758-6120-4FF8-A960-CD152A47AA7B}"/>
              </a:ext>
            </a:extLst>
          </p:cNvPr>
          <p:cNvSpPr>
            <a:spLocks noGrp="1"/>
          </p:cNvSpPr>
          <p:nvPr>
            <p:ph sz="quarter" idx="15"/>
          </p:nvPr>
        </p:nvSpPr>
        <p:spPr>
          <a:xfrm>
            <a:off x="228599" y="828815"/>
            <a:ext cx="4286253" cy="4798717"/>
          </a:xfrm>
        </p:spPr>
        <p:txBody>
          <a:bodyPr/>
          <a:lstStyle/>
          <a:p>
            <a:pPr marL="228600" indent="-228600">
              <a:buFont typeface="+mj-lt"/>
              <a:buAutoNum type="arabicPeriod" startAt="34"/>
            </a:pPr>
            <a:r>
              <a:rPr lang="en-US" sz="900" dirty="0">
                <a:latin typeface="Times New Roman" panose="02020603050405020304" pitchFamily="18" charset="0"/>
              </a:rPr>
              <a:t>Ibid.</a:t>
            </a:r>
          </a:p>
          <a:p>
            <a:pPr marL="228600" indent="-228600">
              <a:buFont typeface="+mj-lt"/>
              <a:buAutoNum type="arabicPeriod" startAt="34"/>
            </a:pPr>
            <a:r>
              <a:rPr lang="en-US" sz="900" dirty="0">
                <a:latin typeface="Times New Roman" panose="02020603050405020304" pitchFamily="18" charset="0"/>
              </a:rPr>
              <a:t>Ibid.</a:t>
            </a:r>
          </a:p>
          <a:p>
            <a:pPr marL="228600" indent="-228600">
              <a:buFont typeface="+mj-lt"/>
              <a:buAutoNum type="arabicPeriod" startAt="34"/>
            </a:pPr>
            <a:r>
              <a:rPr lang="en-US" sz="900" dirty="0">
                <a:latin typeface="Times New Roman" panose="02020603050405020304" pitchFamily="18" charset="0"/>
              </a:rPr>
              <a:t>Statement of Commissioner Michael </a:t>
            </a:r>
            <a:r>
              <a:rPr lang="en-US" sz="900" dirty="0" err="1">
                <a:latin typeface="Times New Roman" panose="02020603050405020304" pitchFamily="18" charset="0"/>
              </a:rPr>
              <a:t>O’Rielly</a:t>
            </a:r>
            <a:r>
              <a:rPr lang="en-US" sz="900" dirty="0">
                <a:latin typeface="Times New Roman" panose="02020603050405020304" pitchFamily="18" charset="0"/>
              </a:rPr>
              <a:t>, Re: Update to Parts 2 and 25 Concerning Non-Geostationary, Fixed-Satellite Service Systems and Related Matters, IB Docket No. 16-408.</a:t>
            </a:r>
          </a:p>
          <a:p>
            <a:pPr marL="228600" indent="-228600">
              <a:buFont typeface="+mj-lt"/>
              <a:buAutoNum type="arabicPeriod" startAt="34"/>
            </a:pPr>
            <a:r>
              <a:rPr lang="en-US" sz="900" dirty="0">
                <a:latin typeface="Times New Roman" panose="02020603050405020304" pitchFamily="18" charset="0"/>
              </a:rPr>
              <a:t>Henry, C. “OneWeb asks FCC to authorize 1,200 more satellites,” </a:t>
            </a:r>
            <a:r>
              <a:rPr lang="en-US" sz="900" i="1" dirty="0">
                <a:latin typeface="Times New Roman" panose="02020603050405020304" pitchFamily="18" charset="0"/>
              </a:rPr>
              <a:t>SpaceNews</a:t>
            </a:r>
            <a:r>
              <a:rPr lang="en-US" sz="900" dirty="0">
                <a:latin typeface="Times New Roman" panose="02020603050405020304" pitchFamily="18" charset="0"/>
              </a:rPr>
              <a:t>, February 26, 2018.</a:t>
            </a:r>
          </a:p>
          <a:p>
            <a:pPr marL="228600" indent="-228600">
              <a:buFont typeface="+mj-lt"/>
              <a:buAutoNum type="arabicPeriod" startAt="34"/>
            </a:pPr>
            <a:r>
              <a:rPr lang="en-US" sz="900" dirty="0">
                <a:latin typeface="Times New Roman" panose="02020603050405020304" pitchFamily="18" charset="0"/>
              </a:rPr>
              <a:t>Henry, C. “OneWeb shifts first launch to year’s end,” </a:t>
            </a:r>
            <a:r>
              <a:rPr lang="en-US" sz="900" i="1" dirty="0">
                <a:latin typeface="Times New Roman" panose="02020603050405020304" pitchFamily="18" charset="0"/>
              </a:rPr>
              <a:t>SpaceNews</a:t>
            </a:r>
            <a:r>
              <a:rPr lang="en-US" sz="900" dirty="0">
                <a:latin typeface="Times New Roman" panose="02020603050405020304" pitchFamily="18" charset="0"/>
              </a:rPr>
              <a:t>, May 1, 2018.</a:t>
            </a:r>
          </a:p>
          <a:p>
            <a:pPr marL="228600" indent="-228600">
              <a:buFont typeface="+mj-lt"/>
              <a:buAutoNum type="arabicPeriod" startAt="34"/>
            </a:pPr>
            <a:r>
              <a:rPr lang="en-US" sz="900" dirty="0">
                <a:latin typeface="Times New Roman" panose="02020603050405020304" pitchFamily="18" charset="0"/>
              </a:rPr>
              <a:t>GAO-15-657, “GPS: Actions Needed to Address Ground System Development Problems and User Equipment Production Readiness,” September 2015.</a:t>
            </a:r>
          </a:p>
          <a:p>
            <a:pPr marL="228600" indent="-228600">
              <a:buFont typeface="+mj-lt"/>
              <a:buAutoNum type="arabicPeriod" startAt="34"/>
            </a:pPr>
            <a:r>
              <a:rPr lang="en-US" sz="900" dirty="0">
                <a:latin typeface="Times New Roman" panose="02020603050405020304" pitchFamily="18" charset="0"/>
              </a:rPr>
              <a:t>GAO-18-74, “Global Positioning System: Better Planning and Coordination Needed to Improve Prospects for Fielding Modernized Capability,” December 2017.</a:t>
            </a:r>
          </a:p>
          <a:p>
            <a:pPr marL="228600" indent="-228600">
              <a:buFont typeface="+mj-lt"/>
              <a:buAutoNum type="arabicPeriod" startAt="34"/>
            </a:pPr>
            <a:r>
              <a:rPr lang="en-US" sz="900" dirty="0">
                <a:latin typeface="Times New Roman" panose="02020603050405020304" pitchFamily="18" charset="0"/>
              </a:rPr>
              <a:t>Strong, S., and T. Braden. In Peril: A Daring Decision, a Captain’s Resolve, and the Salvage that Made History, CreateSpace Publishing, 2003.</a:t>
            </a:r>
          </a:p>
          <a:p>
            <a:pPr marL="228600" indent="-228600">
              <a:buFont typeface="+mj-lt"/>
              <a:buAutoNum type="arabicPeriod" startAt="34"/>
            </a:pPr>
            <a:r>
              <a:rPr lang="en-US" sz="900" u="sng" dirty="0">
                <a:solidFill>
                  <a:srgbClr val="332D8C"/>
                </a:solidFill>
                <a:latin typeface="Times New Roman" panose="02020603050405020304" pitchFamily="18" charset="0"/>
                <a:hlinkClick r:id="rId2"/>
              </a:rPr>
              <a:t>https://spaceflightnow.com/launch-schedule/,</a:t>
            </a:r>
            <a:r>
              <a:rPr lang="en-US" sz="900" dirty="0">
                <a:solidFill>
                  <a:srgbClr val="332D8C"/>
                </a:solidFill>
                <a:latin typeface="Times New Roman" panose="02020603050405020304" pitchFamily="18" charset="0"/>
                <a:hlinkClick r:id="rId2"/>
              </a:rPr>
              <a:t> accessed March 16, 2018.</a:t>
            </a:r>
          </a:p>
          <a:p>
            <a:pPr marL="228600" indent="-228600">
              <a:buFont typeface="+mj-lt"/>
              <a:buAutoNum type="arabicPeriod" startAt="34"/>
            </a:pPr>
            <a:r>
              <a:rPr lang="en-US" sz="900" dirty="0">
                <a:latin typeface="Times New Roman" panose="02020603050405020304" pitchFamily="18" charset="0"/>
              </a:rPr>
              <a:t>Foust, J. “Commerce Department pressing ahead with commercial space regulatory reform,” </a:t>
            </a:r>
            <a:r>
              <a:rPr lang="en-US" sz="900" i="1" dirty="0">
                <a:latin typeface="Times New Roman" panose="02020603050405020304" pitchFamily="18" charset="0"/>
              </a:rPr>
              <a:t>SpaceNews</a:t>
            </a:r>
            <a:r>
              <a:rPr lang="en-US" sz="900" dirty="0">
                <a:latin typeface="Times New Roman" panose="02020603050405020304" pitchFamily="18" charset="0"/>
              </a:rPr>
              <a:t>, March 5, 2018.</a:t>
            </a:r>
          </a:p>
          <a:p>
            <a:pPr marL="228600" indent="-228600">
              <a:buFont typeface="+mj-lt"/>
              <a:buAutoNum type="arabicPeriod" startAt="34"/>
            </a:pPr>
            <a:r>
              <a:rPr lang="en-US" sz="900" dirty="0">
                <a:latin typeface="Times New Roman" panose="02020603050405020304" pitchFamily="18" charset="0"/>
              </a:rPr>
              <a:t>Braun, B., and E. Sims. The Aerospace Corporation; “Trespassing on the Final Frontier: Regulatory Challenges for New Space Entrants”; June 2018.</a:t>
            </a:r>
          </a:p>
          <a:p>
            <a:pPr marL="228600" indent="-228600">
              <a:buFont typeface="+mj-lt"/>
              <a:buAutoNum type="arabicPeriod" startAt="34"/>
            </a:pPr>
            <a:r>
              <a:rPr lang="en-US" sz="900" dirty="0">
                <a:latin typeface="Times New Roman" panose="02020603050405020304" pitchFamily="18" charset="0"/>
              </a:rPr>
              <a:t>Henry, C. “Arianespace cancels Ariane 5 launch over ISRO satellite issue,” </a:t>
            </a:r>
            <a:r>
              <a:rPr lang="en-US" sz="900" i="1" dirty="0">
                <a:latin typeface="Times New Roman" panose="02020603050405020304" pitchFamily="18" charset="0"/>
              </a:rPr>
              <a:t>SpaceNews,</a:t>
            </a:r>
            <a:r>
              <a:rPr lang="en-US" sz="900" dirty="0">
                <a:latin typeface="Times New Roman" panose="02020603050405020304" pitchFamily="18" charset="0"/>
              </a:rPr>
              <a:t> April 24, 2018.</a:t>
            </a:r>
          </a:p>
          <a:p>
            <a:pPr marL="228600" indent="-228600">
              <a:buFont typeface="+mj-lt"/>
              <a:buAutoNum type="arabicPeriod" startAt="34"/>
            </a:pPr>
            <a:r>
              <a:rPr lang="en-US" sz="900" dirty="0">
                <a:latin typeface="Times New Roman" panose="02020603050405020304" pitchFamily="18" charset="0"/>
              </a:rPr>
              <a:t>Space.com staff. “Boeing’s Union Strike Delays Satellite Launch Plans, </a:t>
            </a:r>
            <a:r>
              <a:rPr lang="en-US" sz="900" i="1" dirty="0">
                <a:latin typeface="Times New Roman" panose="02020603050405020304" pitchFamily="18" charset="0"/>
              </a:rPr>
              <a:t>SPACE.com</a:t>
            </a:r>
            <a:r>
              <a:rPr lang="en-US" sz="900" dirty="0">
                <a:latin typeface="Times New Roman" panose="02020603050405020304" pitchFamily="18" charset="0"/>
              </a:rPr>
              <a:t>, November 2, 2005.</a:t>
            </a:r>
            <a:endParaRPr lang="en-US" sz="700" dirty="0">
              <a:latin typeface="Times New Roman" panose="02020603050405020304" pitchFamily="18" charset="0"/>
            </a:endParaRPr>
          </a:p>
          <a:p>
            <a:pPr marL="228600" indent="-228600">
              <a:buFont typeface="+mj-lt"/>
              <a:buAutoNum type="arabicPeriod" startAt="34"/>
            </a:pPr>
            <a:r>
              <a:rPr lang="en-US" sz="900" dirty="0">
                <a:latin typeface="Times New Roman" panose="02020603050405020304" pitchFamily="18" charset="0"/>
              </a:rPr>
              <a:t>Clark, S. “Launches from </a:t>
            </a:r>
            <a:r>
              <a:rPr lang="en-US" sz="900" dirty="0" err="1">
                <a:latin typeface="Times New Roman" panose="02020603050405020304" pitchFamily="18" charset="0"/>
              </a:rPr>
              <a:t>Kourou</a:t>
            </a:r>
            <a:r>
              <a:rPr lang="en-US" sz="900" dirty="0">
                <a:latin typeface="Times New Roman" panose="02020603050405020304" pitchFamily="18" charset="0"/>
              </a:rPr>
              <a:t> temporarily suspended by social unrest,” </a:t>
            </a:r>
            <a:r>
              <a:rPr lang="en-US" sz="900" i="1" dirty="0">
                <a:latin typeface="Times New Roman" panose="02020603050405020304" pitchFamily="18" charset="0"/>
              </a:rPr>
              <a:t>SpaceNews</a:t>
            </a:r>
            <a:r>
              <a:rPr lang="en-US" sz="900" dirty="0">
                <a:latin typeface="Times New Roman" panose="02020603050405020304" pitchFamily="18" charset="0"/>
              </a:rPr>
              <a:t>, March 23, 2017.</a:t>
            </a:r>
          </a:p>
          <a:p>
            <a:pPr marL="228600" indent="-228600">
              <a:buFont typeface="+mj-lt"/>
              <a:buAutoNum type="arabicPeriod" startAt="34"/>
            </a:pPr>
            <a:r>
              <a:rPr lang="en-US" sz="900" dirty="0">
                <a:latin typeface="Times New Roman" panose="02020603050405020304" pitchFamily="18" charset="0"/>
              </a:rPr>
              <a:t>Aerostar Environmental Services, Inc. “Environmental Assessment for the Operation and Launch of the Falcon 1 and Falcon 9 Space Vehicles at Cape Canaveral Air Force Station, Florida,” Orlando, Florida, November 2007.</a:t>
            </a:r>
          </a:p>
        </p:txBody>
      </p:sp>
      <p:sp>
        <p:nvSpPr>
          <p:cNvPr id="11" name="Content Placeholder 10">
            <a:extLst>
              <a:ext uri="{FF2B5EF4-FFF2-40B4-BE49-F238E27FC236}">
                <a16:creationId xmlns:a16="http://schemas.microsoft.com/office/drawing/2014/main" id="{5073508C-A474-4823-8CF7-55080EAA46C8}"/>
              </a:ext>
            </a:extLst>
          </p:cNvPr>
          <p:cNvSpPr>
            <a:spLocks noGrp="1"/>
          </p:cNvSpPr>
          <p:nvPr>
            <p:ph sz="quarter" idx="18"/>
          </p:nvPr>
        </p:nvSpPr>
        <p:spPr>
          <a:xfrm>
            <a:off x="4720029" y="876112"/>
            <a:ext cx="3984631" cy="5273705"/>
          </a:xfrm>
        </p:spPr>
        <p:txBody>
          <a:bodyPr/>
          <a:lstStyle/>
          <a:p>
            <a:pPr marL="228600" indent="-228600">
              <a:buFont typeface="+mj-lt"/>
              <a:buAutoNum type="arabicPeriod" startAt="49"/>
            </a:pPr>
            <a:r>
              <a:rPr lang="en-US" sz="900" dirty="0">
                <a:latin typeface="Times New Roman" panose="02020603050405020304" pitchFamily="18" charset="0"/>
              </a:rPr>
              <a:t>“Final Environmental Assessment for Multi-Use of Launch Complexes 39A and 39B,” John F. Kennedy Space Center, Florida, November 1, 2013.</a:t>
            </a:r>
          </a:p>
          <a:p>
            <a:pPr marL="228600" indent="-228600">
              <a:buFont typeface="+mj-lt"/>
              <a:buAutoNum type="arabicPeriod" startAt="49"/>
            </a:pPr>
            <a:r>
              <a:rPr lang="en-US" sz="900" dirty="0">
                <a:latin typeface="Times New Roman" panose="02020603050405020304" pitchFamily="18" charset="0"/>
              </a:rPr>
              <a:t>“Final Environmental Assessment, Falcon 9 and Falcon 9 Heavy Launch Vehicle Programs from Space Launch Complex 4 East,” Vandenberg Air Force Base, California, March 1, 2011.</a:t>
            </a:r>
          </a:p>
          <a:p>
            <a:pPr marL="228600" indent="-228600">
              <a:buFont typeface="+mj-lt"/>
              <a:buAutoNum type="arabicPeriod" startAt="49"/>
            </a:pPr>
            <a:r>
              <a:rPr lang="en-US" sz="900" dirty="0">
                <a:latin typeface="Times New Roman" panose="02020603050405020304" pitchFamily="18" charset="0"/>
              </a:rPr>
              <a:t>“Final Environmental Impact Statement, SpaceX Texas Launch Site,” May 2014.</a:t>
            </a:r>
          </a:p>
          <a:p>
            <a:pPr marL="228600" indent="-228600">
              <a:buFont typeface="+mj-lt"/>
              <a:buAutoNum type="arabicPeriod" startAt="49"/>
            </a:pPr>
            <a:r>
              <a:rPr lang="en-US" sz="900" dirty="0">
                <a:latin typeface="Times New Roman" panose="02020603050405020304" pitchFamily="18" charset="0"/>
              </a:rPr>
              <a:t>“Final Environmental Assessment, Blue Origin Orbital Launch Site at Cape Canaveral Air Force Station, Florida,” November 2016.</a:t>
            </a:r>
          </a:p>
          <a:p>
            <a:pPr marL="228600" indent="-228600">
              <a:buFont typeface="+mj-lt"/>
              <a:buAutoNum type="arabicPeriod" startAt="49"/>
            </a:pPr>
            <a:r>
              <a:rPr lang="en-US" sz="900" u="sng" dirty="0">
                <a:solidFill>
                  <a:srgbClr val="332D8C"/>
                </a:solidFill>
                <a:latin typeface="Times New Roman" panose="02020603050405020304" pitchFamily="18" charset="0"/>
                <a:hlinkClick r:id="rId3"/>
              </a:rPr>
              <a:t>https://www.fema.gov/possible-consequences-not-following-national-environmental-policy-act-process, accessed July 13, 2018.</a:t>
            </a:r>
            <a:endParaRPr lang="en-US" sz="900" dirty="0">
              <a:solidFill>
                <a:srgbClr val="332D8C"/>
              </a:solidFill>
              <a:latin typeface="Times New Roman" panose="02020603050405020304" pitchFamily="18" charset="0"/>
              <a:hlinkClick r:id="rId3"/>
            </a:endParaRPr>
          </a:p>
          <a:p>
            <a:pPr marL="228600" indent="-228600">
              <a:buFont typeface="+mj-lt"/>
              <a:buAutoNum type="arabicPeriod" startAt="49"/>
            </a:pPr>
            <a:r>
              <a:rPr lang="en-US" sz="900" dirty="0">
                <a:latin typeface="Times New Roman" panose="02020603050405020304" pitchFamily="18" charset="0"/>
              </a:rPr>
              <a:t>David, L. “How Much Air Pollution Is Produced by Rockets?” </a:t>
            </a:r>
            <a:r>
              <a:rPr lang="en-US" sz="900" i="1" dirty="0">
                <a:latin typeface="Times New Roman" panose="02020603050405020304" pitchFamily="18" charset="0"/>
              </a:rPr>
              <a:t>Scientific American</a:t>
            </a:r>
            <a:r>
              <a:rPr lang="en-US" sz="900" dirty="0">
                <a:latin typeface="Times New Roman" panose="02020603050405020304" pitchFamily="18" charset="0"/>
              </a:rPr>
              <a:t>, November 29, 2017.</a:t>
            </a:r>
          </a:p>
          <a:p>
            <a:pPr marL="228600" indent="-228600">
              <a:buFont typeface="+mj-lt"/>
              <a:buAutoNum type="arabicPeriod" startAt="49"/>
            </a:pPr>
            <a:r>
              <a:rPr lang="en-US" sz="900" dirty="0">
                <a:latin typeface="Times New Roman" panose="02020603050405020304" pitchFamily="18" charset="0"/>
              </a:rPr>
              <a:t>Ross, M., and J. A. Vedda. “The Policy and Science of Rocket Emissions,” Center for Space Policy and Strategy, The Aerospace Corporation, April 2018.</a:t>
            </a:r>
          </a:p>
          <a:p>
            <a:pPr marL="228600" indent="-228600">
              <a:buFont typeface="+mj-lt"/>
              <a:buAutoNum type="arabicPeriod" startAt="49"/>
            </a:pPr>
            <a:r>
              <a:rPr lang="en-US" sz="900" dirty="0">
                <a:latin typeface="Times New Roman" panose="02020603050405020304" pitchFamily="18" charset="0"/>
              </a:rPr>
              <a:t>Calais, E., and J. B. Minster. “GPS, earthquakes, the ionosphere, and the Space Shuttle.” </a:t>
            </a:r>
            <a:r>
              <a:rPr lang="en-US" sz="900" i="1" dirty="0">
                <a:latin typeface="Times New Roman" panose="02020603050405020304" pitchFamily="18" charset="0"/>
              </a:rPr>
              <a:t>Physics of the Earth and Planetary Interiors</a:t>
            </a:r>
            <a:r>
              <a:rPr lang="en-US" sz="900" dirty="0">
                <a:latin typeface="Times New Roman" panose="02020603050405020304" pitchFamily="18" charset="0"/>
              </a:rPr>
              <a:t> 105.3-4 (1998): pp. 167-181.</a:t>
            </a:r>
          </a:p>
          <a:p>
            <a:pPr marL="228600" indent="-228600">
              <a:buFont typeface="+mj-lt"/>
              <a:buAutoNum type="arabicPeriod" startAt="49"/>
            </a:pPr>
            <a:r>
              <a:rPr lang="en-US" sz="900" dirty="0">
                <a:latin typeface="Times New Roman" panose="02020603050405020304" pitchFamily="18" charset="0"/>
              </a:rPr>
              <a:t>Li, G., et al. “Daytime F-region irregularity triggered by rocket-induced ionospheric hole over low latitude.” </a:t>
            </a:r>
            <a:r>
              <a:rPr lang="en-US" sz="900" i="1" dirty="0">
                <a:latin typeface="Times New Roman" panose="02020603050405020304" pitchFamily="18" charset="0"/>
              </a:rPr>
              <a:t>Progress in Earth and Planetary Science</a:t>
            </a:r>
            <a:r>
              <a:rPr lang="en-US" sz="900" dirty="0">
                <a:latin typeface="Times New Roman" panose="02020603050405020304" pitchFamily="18" charset="0"/>
              </a:rPr>
              <a:t> 5.1 (2018): p. 11.</a:t>
            </a:r>
          </a:p>
          <a:p>
            <a:pPr marL="228600" indent="-228600">
              <a:buFont typeface="+mj-lt"/>
              <a:buAutoNum type="arabicPeriod" startAt="49"/>
            </a:pPr>
            <a:r>
              <a:rPr lang="en-US" sz="900" dirty="0">
                <a:latin typeface="Times New Roman" panose="02020603050405020304" pitchFamily="18" charset="0"/>
              </a:rPr>
              <a:t>Cates, G. R. “Space shuttle launch probability analysis: Understanding history so we can predict the future.” </a:t>
            </a:r>
            <a:r>
              <a:rPr lang="en-US" sz="900" i="1" dirty="0">
                <a:latin typeface="Times New Roman" panose="02020603050405020304" pitchFamily="18" charset="0"/>
              </a:rPr>
              <a:t>Aerospace Conference, 2014 IEEE</a:t>
            </a:r>
            <a:r>
              <a:rPr lang="en-US" sz="900" dirty="0">
                <a:latin typeface="Times New Roman" panose="02020603050405020304" pitchFamily="18" charset="0"/>
              </a:rPr>
              <a:t>. IEEE, 2014.</a:t>
            </a:r>
          </a:p>
          <a:p>
            <a:pPr marL="228600" indent="-228600">
              <a:buFont typeface="+mj-lt"/>
              <a:buAutoNum type="arabicPeriod" startAt="49"/>
            </a:pPr>
            <a:r>
              <a:rPr lang="en-US" sz="900" dirty="0">
                <a:latin typeface="Times New Roman" panose="02020603050405020304" pitchFamily="18" charset="0"/>
              </a:rPr>
              <a:t>Cates, G. R., and Kara Schmitt. “The Aerospace launch probability simulation.” </a:t>
            </a:r>
            <a:r>
              <a:rPr lang="en-US" sz="900" i="1" dirty="0">
                <a:latin typeface="Times New Roman" panose="02020603050405020304" pitchFamily="18" charset="0"/>
              </a:rPr>
              <a:t>Aerospace Conference, 2016 IEEE. </a:t>
            </a:r>
            <a:r>
              <a:rPr lang="en-US" sz="900" dirty="0">
                <a:latin typeface="Times New Roman" panose="02020603050405020304" pitchFamily="18" charset="0"/>
              </a:rPr>
              <a:t>IEEE, 2016.</a:t>
            </a:r>
          </a:p>
          <a:p>
            <a:pPr marL="228600" indent="-228600">
              <a:buFont typeface="+mj-lt"/>
              <a:buAutoNum type="arabicPeriod" startAt="49"/>
            </a:pPr>
            <a:r>
              <a:rPr lang="en-US" sz="900" dirty="0">
                <a:latin typeface="Times New Roman" panose="02020603050405020304" pitchFamily="18" charset="0"/>
              </a:rPr>
              <a:t>Amos, J. “Galileo satellites experiencing multiple clock failures,” </a:t>
            </a:r>
            <a:r>
              <a:rPr lang="en-US" sz="900" i="1" dirty="0">
                <a:latin typeface="Times New Roman" panose="02020603050405020304" pitchFamily="18" charset="0"/>
              </a:rPr>
              <a:t>BBC</a:t>
            </a:r>
            <a:r>
              <a:rPr lang="en-US" sz="900" dirty="0">
                <a:latin typeface="Times New Roman" panose="02020603050405020304" pitchFamily="18" charset="0"/>
              </a:rPr>
              <a:t>, January 18, 2017.</a:t>
            </a:r>
          </a:p>
          <a:p>
            <a:pPr marL="228600" indent="-228600">
              <a:buFont typeface="+mj-lt"/>
              <a:buAutoNum type="arabicPeriod" startAt="49"/>
            </a:pPr>
            <a:r>
              <a:rPr lang="en-US" sz="900" dirty="0">
                <a:latin typeface="Times New Roman" panose="02020603050405020304" pitchFamily="18" charset="0"/>
              </a:rPr>
              <a:t>Clark, S. “Four more Galileo navigation satellites ride Ariane 5 rocket into orbit,” </a:t>
            </a:r>
            <a:r>
              <a:rPr lang="en-US" sz="900" i="1" dirty="0">
                <a:latin typeface="Times New Roman" panose="02020603050405020304" pitchFamily="18" charset="0"/>
              </a:rPr>
              <a:t>Spaceflight Now</a:t>
            </a:r>
            <a:r>
              <a:rPr lang="en-US" sz="900" dirty="0">
                <a:latin typeface="Times New Roman" panose="02020603050405020304" pitchFamily="18" charset="0"/>
              </a:rPr>
              <a:t>, December 13, 2017.</a:t>
            </a:r>
          </a:p>
        </p:txBody>
      </p:sp>
    </p:spTree>
    <p:extLst>
      <p:ext uri="{BB962C8B-B14F-4D97-AF65-F5344CB8AC3E}">
        <p14:creationId xmlns:p14="http://schemas.microsoft.com/office/powerpoint/2010/main" val="283628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C023D34-6F61-46F6-908D-8DFFE9233376}"/>
              </a:ext>
            </a:extLst>
          </p:cNvPr>
          <p:cNvSpPr>
            <a:spLocks noGrp="1"/>
          </p:cNvSpPr>
          <p:nvPr>
            <p:ph type="title"/>
          </p:nvPr>
        </p:nvSpPr>
        <p:spPr/>
        <p:txBody>
          <a:bodyPr/>
          <a:lstStyle/>
          <a:p>
            <a:r>
              <a:rPr lang="en-US" dirty="0"/>
              <a:t>Introduction and Overview</a:t>
            </a:r>
          </a:p>
        </p:txBody>
      </p:sp>
      <p:pic>
        <p:nvPicPr>
          <p:cNvPr id="16" name="Content Placeholder 15">
            <a:extLst>
              <a:ext uri="{FF2B5EF4-FFF2-40B4-BE49-F238E27FC236}">
                <a16:creationId xmlns:a16="http://schemas.microsoft.com/office/drawing/2014/main" id="{9EFAA590-22AE-48C7-A694-342F75AEBEC0}"/>
              </a:ext>
            </a:extLst>
          </p:cNvPr>
          <p:cNvPicPr>
            <a:picLocks noGrp="1" noChangeAspect="1"/>
          </p:cNvPicPr>
          <p:nvPr>
            <p:ph sz="quarter" idx="15"/>
          </p:nvPr>
        </p:nvPicPr>
        <p:blipFill>
          <a:blip r:embed="rId2"/>
          <a:stretch>
            <a:fillRect/>
          </a:stretch>
        </p:blipFill>
        <p:spPr>
          <a:xfrm>
            <a:off x="4421630" y="925304"/>
            <a:ext cx="4037542" cy="5225055"/>
          </a:xfrm>
          <a:ln w="25400">
            <a:solidFill>
              <a:schemeClr val="tx1"/>
            </a:solidFill>
          </a:ln>
        </p:spPr>
      </p:pic>
      <p:sp>
        <p:nvSpPr>
          <p:cNvPr id="20" name="Content Placeholder 19">
            <a:extLst>
              <a:ext uri="{FF2B5EF4-FFF2-40B4-BE49-F238E27FC236}">
                <a16:creationId xmlns:a16="http://schemas.microsoft.com/office/drawing/2014/main" id="{0E86A67F-7D95-45E7-9D39-910F29619E92}"/>
              </a:ext>
            </a:extLst>
          </p:cNvPr>
          <p:cNvSpPr>
            <a:spLocks noGrp="1"/>
          </p:cNvSpPr>
          <p:nvPr>
            <p:ph sz="quarter" idx="18"/>
          </p:nvPr>
        </p:nvSpPr>
        <p:spPr>
          <a:xfrm>
            <a:off x="159375" y="939938"/>
            <a:ext cx="3870974" cy="5513279"/>
          </a:xfrm>
        </p:spPr>
        <p:txBody>
          <a:bodyPr/>
          <a:lstStyle/>
          <a:p>
            <a:r>
              <a:rPr lang="en-US" sz="1600" dirty="0"/>
              <a:t>The Constellations</a:t>
            </a:r>
          </a:p>
          <a:p>
            <a:r>
              <a:rPr lang="en-US" sz="1600" dirty="0"/>
              <a:t>Regulatory Fielding Requirements</a:t>
            </a:r>
          </a:p>
          <a:p>
            <a:r>
              <a:rPr lang="en-US" sz="1600" dirty="0"/>
              <a:t>Future Launch Demand</a:t>
            </a:r>
          </a:p>
          <a:p>
            <a:pPr lvl="1"/>
            <a:r>
              <a:rPr lang="en-US" sz="1400" dirty="0"/>
              <a:t>Deployment</a:t>
            </a:r>
          </a:p>
          <a:p>
            <a:pPr lvl="1"/>
            <a:r>
              <a:rPr lang="en-US" sz="1400" dirty="0"/>
              <a:t>Sustainment</a:t>
            </a:r>
          </a:p>
          <a:p>
            <a:r>
              <a:rPr lang="en-US" sz="1600" dirty="0"/>
              <a:t>Potential Launch Capacity Shortfall</a:t>
            </a:r>
          </a:p>
          <a:p>
            <a:r>
              <a:rPr lang="en-US" sz="1600" dirty="0"/>
              <a:t>Consequences of Launch Delays</a:t>
            </a:r>
          </a:p>
          <a:p>
            <a:pPr lvl="1"/>
            <a:r>
              <a:rPr lang="en-US" sz="1400" dirty="0"/>
              <a:t>Revenue and Profitability Impacts</a:t>
            </a:r>
          </a:p>
          <a:p>
            <a:pPr lvl="1"/>
            <a:r>
              <a:rPr lang="en-US" sz="1400" dirty="0"/>
              <a:t>Opportunities and Threats for Customers and Stakeholders</a:t>
            </a:r>
          </a:p>
          <a:p>
            <a:r>
              <a:rPr lang="en-US" sz="1600" dirty="0"/>
              <a:t>Launch Delay Risk Management</a:t>
            </a:r>
          </a:p>
          <a:p>
            <a:pPr lvl="1"/>
            <a:r>
              <a:rPr lang="en-US" sz="1400" dirty="0"/>
              <a:t>Frequency and Sources of Delays</a:t>
            </a:r>
          </a:p>
          <a:p>
            <a:pPr lvl="1"/>
            <a:r>
              <a:rPr lang="en-US" sz="1400" dirty="0"/>
              <a:t>Slip Charts</a:t>
            </a:r>
          </a:p>
          <a:p>
            <a:pPr lvl="1"/>
            <a:r>
              <a:rPr lang="en-US" sz="1400" dirty="0"/>
              <a:t>Simulation Modeling</a:t>
            </a:r>
          </a:p>
          <a:p>
            <a:r>
              <a:rPr lang="en-US" sz="1600" dirty="0"/>
              <a:t>Policy Implications</a:t>
            </a:r>
          </a:p>
          <a:p>
            <a:pPr lvl="1"/>
            <a:r>
              <a:rPr lang="en-US" sz="1400" dirty="0"/>
              <a:t>Facilitating Launch Demand Situational Awareness</a:t>
            </a:r>
          </a:p>
          <a:p>
            <a:pPr lvl="1"/>
            <a:r>
              <a:rPr lang="en-US" sz="1400" dirty="0"/>
              <a:t>Facilitating Constellation Success</a:t>
            </a:r>
          </a:p>
          <a:p>
            <a:r>
              <a:rPr lang="en-US" sz="1600" dirty="0"/>
              <a:t>Conclusions</a:t>
            </a:r>
          </a:p>
          <a:p>
            <a:r>
              <a:rPr lang="en-US" sz="1600" dirty="0"/>
              <a:t>References In Backup Charts</a:t>
            </a:r>
          </a:p>
        </p:txBody>
      </p:sp>
      <p:sp>
        <p:nvSpPr>
          <p:cNvPr id="2" name="TextBox 1">
            <a:extLst>
              <a:ext uri="{FF2B5EF4-FFF2-40B4-BE49-F238E27FC236}">
                <a16:creationId xmlns:a16="http://schemas.microsoft.com/office/drawing/2014/main" id="{89D06AF9-F981-42C4-9C62-591EBE4205D7}"/>
              </a:ext>
            </a:extLst>
          </p:cNvPr>
          <p:cNvSpPr txBox="1"/>
          <p:nvPr/>
        </p:nvSpPr>
        <p:spPr>
          <a:xfrm>
            <a:off x="4507935" y="6260978"/>
            <a:ext cx="3951237" cy="461665"/>
          </a:xfrm>
          <a:prstGeom prst="rect">
            <a:avLst/>
          </a:prstGeom>
          <a:noFill/>
        </p:spPr>
        <p:txBody>
          <a:bodyPr wrap="square" rtlCol="0">
            <a:spAutoFit/>
          </a:bodyPr>
          <a:lstStyle/>
          <a:p>
            <a:r>
              <a:rPr lang="en-US" sz="800" dirty="0"/>
              <a:t>Link to paper:</a:t>
            </a:r>
            <a:endParaRPr lang="en-US" sz="800" dirty="0">
              <a:hlinkClick r:id="rId3"/>
            </a:endParaRPr>
          </a:p>
          <a:p>
            <a:r>
              <a:rPr lang="en-US" sz="800" dirty="0">
                <a:hlinkClick r:id="rId3"/>
              </a:rPr>
              <a:t>https://aerospace.org/paper/launch-uncertainty-implications-large-constellations</a:t>
            </a:r>
            <a:endParaRPr lang="en-US" sz="800" dirty="0"/>
          </a:p>
          <a:p>
            <a:endParaRPr lang="en-US" sz="800" dirty="0"/>
          </a:p>
        </p:txBody>
      </p:sp>
    </p:spTree>
    <p:extLst>
      <p:ext uri="{BB962C8B-B14F-4D97-AF65-F5344CB8AC3E}">
        <p14:creationId xmlns:p14="http://schemas.microsoft.com/office/powerpoint/2010/main" val="132184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C023D34-6F61-46F6-908D-8DFFE9233376}"/>
              </a:ext>
            </a:extLst>
          </p:cNvPr>
          <p:cNvSpPr>
            <a:spLocks noGrp="1"/>
          </p:cNvSpPr>
          <p:nvPr>
            <p:ph type="title"/>
          </p:nvPr>
        </p:nvSpPr>
        <p:spPr>
          <a:xfrm>
            <a:off x="228599" y="233088"/>
            <a:ext cx="7954407" cy="800827"/>
          </a:xfrm>
        </p:spPr>
        <p:txBody>
          <a:bodyPr/>
          <a:lstStyle/>
          <a:p>
            <a:r>
              <a:rPr lang="en-US" dirty="0"/>
              <a:t>NGSO </a:t>
            </a:r>
            <a:r>
              <a:rPr lang="en-US" sz="2000" dirty="0"/>
              <a:t>(Non-Geostationary</a:t>
            </a:r>
            <a:r>
              <a:rPr lang="en-US" sz="2000" dirty="0">
                <a:solidFill>
                  <a:schemeClr val="bg1">
                    <a:lumMod val="50000"/>
                  </a:schemeClr>
                </a:solidFill>
              </a:rPr>
              <a:t>-Satellite</a:t>
            </a:r>
            <a:r>
              <a:rPr lang="en-US" sz="2000" dirty="0"/>
              <a:t> Orbit) </a:t>
            </a:r>
            <a:r>
              <a:rPr lang="en-US" dirty="0"/>
              <a:t>Constellations</a:t>
            </a:r>
          </a:p>
        </p:txBody>
      </p:sp>
      <p:sp>
        <p:nvSpPr>
          <p:cNvPr id="19" name="Text Placeholder 18">
            <a:extLst>
              <a:ext uri="{FF2B5EF4-FFF2-40B4-BE49-F238E27FC236}">
                <a16:creationId xmlns:a16="http://schemas.microsoft.com/office/drawing/2014/main" id="{22FD6C25-7B33-49F3-9311-ADAAABF3403D}"/>
              </a:ext>
            </a:extLst>
          </p:cNvPr>
          <p:cNvSpPr>
            <a:spLocks noGrp="1"/>
          </p:cNvSpPr>
          <p:nvPr>
            <p:ph type="body" sz="quarter" idx="17"/>
          </p:nvPr>
        </p:nvSpPr>
        <p:spPr/>
        <p:txBody>
          <a:bodyPr/>
          <a:lstStyle/>
          <a:p>
            <a:r>
              <a:rPr lang="en-US" dirty="0"/>
              <a:t>Thousands of NGSO satellites are needing to be launched.</a:t>
            </a:r>
          </a:p>
        </p:txBody>
      </p:sp>
      <p:sp>
        <p:nvSpPr>
          <p:cNvPr id="20" name="Content Placeholder 19">
            <a:extLst>
              <a:ext uri="{FF2B5EF4-FFF2-40B4-BE49-F238E27FC236}">
                <a16:creationId xmlns:a16="http://schemas.microsoft.com/office/drawing/2014/main" id="{0E86A67F-7D95-45E7-9D39-910F29619E92}"/>
              </a:ext>
            </a:extLst>
          </p:cNvPr>
          <p:cNvSpPr>
            <a:spLocks noGrp="1"/>
          </p:cNvSpPr>
          <p:nvPr>
            <p:ph sz="quarter" idx="18"/>
          </p:nvPr>
        </p:nvSpPr>
        <p:spPr>
          <a:xfrm>
            <a:off x="159375" y="2409890"/>
            <a:ext cx="3993282" cy="3781962"/>
          </a:xfrm>
        </p:spPr>
        <p:txBody>
          <a:bodyPr/>
          <a:lstStyle/>
          <a:p>
            <a:r>
              <a:rPr lang="en-US" sz="1400" dirty="0">
                <a:highlight>
                  <a:srgbClr val="FFFF00"/>
                </a:highlight>
              </a:rPr>
              <a:t>50 percent of satellites must be deployed within six years of license approval and 100 percent within nine years. </a:t>
            </a:r>
          </a:p>
          <a:p>
            <a:pPr lvl="1"/>
            <a:r>
              <a:rPr lang="en-US" sz="1200" dirty="0"/>
              <a:t>Satellites must be operational to be considered part of the count. </a:t>
            </a:r>
          </a:p>
          <a:p>
            <a:r>
              <a:rPr lang="en-US" sz="1400" dirty="0">
                <a:highlight>
                  <a:srgbClr val="FFFF00"/>
                </a:highlight>
              </a:rPr>
              <a:t>Failure to meet a milestone results in the constellation being limited to the number of satellites in operation on the milestone date. </a:t>
            </a:r>
          </a:p>
          <a:p>
            <a:pPr lvl="1"/>
            <a:r>
              <a:rPr lang="en-US" sz="1200" dirty="0"/>
              <a:t>The licensee would have to file a license modification in order to deploy and operate additional satellites above that new limit. </a:t>
            </a:r>
          </a:p>
          <a:p>
            <a:r>
              <a:rPr lang="en-US" sz="1400" dirty="0"/>
              <a:t>The rules in place prior to September 2017 required an entire constellation to be deployed within six years. Failing such, the grantees’ entire authorization was voided.</a:t>
            </a:r>
          </a:p>
          <a:p>
            <a:pPr lvl="1"/>
            <a:r>
              <a:rPr lang="en-US" sz="1200" dirty="0"/>
              <a:t>The rule change prompted OneWeb to expand the number of proposed satellites.</a:t>
            </a:r>
          </a:p>
          <a:p>
            <a:endParaRPr lang="en-US" sz="1400" dirty="0"/>
          </a:p>
        </p:txBody>
      </p:sp>
      <p:pic>
        <p:nvPicPr>
          <p:cNvPr id="10" name="Content Placeholder 9">
            <a:extLst>
              <a:ext uri="{FF2B5EF4-FFF2-40B4-BE49-F238E27FC236}">
                <a16:creationId xmlns:a16="http://schemas.microsoft.com/office/drawing/2014/main" id="{95E5E7EE-0C27-4908-96B6-51BD71EDCF75}"/>
              </a:ext>
            </a:extLst>
          </p:cNvPr>
          <p:cNvPicPr>
            <a:picLocks noGrp="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454930" y="1225550"/>
            <a:ext cx="4399740" cy="4799013"/>
          </a:xfrm>
          <a:prstGeom prst="rect">
            <a:avLst/>
          </a:prstGeom>
          <a:noFill/>
          <a:ln>
            <a:noFill/>
          </a:ln>
        </p:spPr>
      </p:pic>
      <p:sp>
        <p:nvSpPr>
          <p:cNvPr id="4" name="TextBox 3">
            <a:extLst>
              <a:ext uri="{FF2B5EF4-FFF2-40B4-BE49-F238E27FC236}">
                <a16:creationId xmlns:a16="http://schemas.microsoft.com/office/drawing/2014/main" id="{C9A14ADB-D3DD-4E43-8517-6D55BF812D43}"/>
              </a:ext>
            </a:extLst>
          </p:cNvPr>
          <p:cNvSpPr txBox="1"/>
          <p:nvPr/>
        </p:nvSpPr>
        <p:spPr>
          <a:xfrm>
            <a:off x="159374" y="2086850"/>
            <a:ext cx="4006225" cy="369332"/>
          </a:xfrm>
          <a:prstGeom prst="rect">
            <a:avLst/>
          </a:prstGeom>
          <a:noFill/>
        </p:spPr>
        <p:txBody>
          <a:bodyPr wrap="none" rtlCol="0">
            <a:spAutoFit/>
          </a:bodyPr>
          <a:lstStyle/>
          <a:p>
            <a:r>
              <a:rPr lang="en-US" dirty="0"/>
              <a:t>FCC Constellation Deployment Rules</a:t>
            </a:r>
          </a:p>
        </p:txBody>
      </p:sp>
      <p:sp>
        <p:nvSpPr>
          <p:cNvPr id="2" name="TextBox 1">
            <a:extLst>
              <a:ext uri="{FF2B5EF4-FFF2-40B4-BE49-F238E27FC236}">
                <a16:creationId xmlns:a16="http://schemas.microsoft.com/office/drawing/2014/main" id="{2C3933CA-85DE-4853-98D6-6106C6D9D1DC}"/>
              </a:ext>
            </a:extLst>
          </p:cNvPr>
          <p:cNvSpPr txBox="1"/>
          <p:nvPr/>
        </p:nvSpPr>
        <p:spPr>
          <a:xfrm>
            <a:off x="159374" y="1159169"/>
            <a:ext cx="3905919" cy="886397"/>
          </a:xfrm>
          <a:prstGeom prst="rect">
            <a:avLst/>
          </a:prstGeom>
          <a:noFill/>
        </p:spPr>
        <p:txBody>
          <a:bodyPr wrap="square" rtlCol="0">
            <a:spAutoFit/>
          </a:bodyPr>
          <a:lstStyle/>
          <a:p>
            <a:r>
              <a:rPr lang="en-US" dirty="0"/>
              <a:t>FCC Filings</a:t>
            </a:r>
          </a:p>
          <a:p>
            <a:pPr marL="169863" indent="-169863">
              <a:spcBef>
                <a:spcPct val="20000"/>
              </a:spcBef>
              <a:buSzPct val="130000"/>
              <a:buFont typeface="Arial"/>
              <a:buChar char="•"/>
            </a:pPr>
            <a:r>
              <a:rPr lang="en-US" sz="1400" dirty="0">
                <a:latin typeface="Arial"/>
                <a:cs typeface="Arial"/>
              </a:rPr>
              <a:t>~20,000 Satellites Proposed </a:t>
            </a:r>
          </a:p>
          <a:p>
            <a:pPr marL="169863" indent="-169863">
              <a:spcBef>
                <a:spcPct val="20000"/>
              </a:spcBef>
              <a:buSzPct val="130000"/>
              <a:buFont typeface="Arial"/>
              <a:buChar char="•"/>
            </a:pPr>
            <a:r>
              <a:rPr lang="en-US" sz="1400" dirty="0">
                <a:highlight>
                  <a:srgbClr val="FFFF00"/>
                </a:highlight>
                <a:latin typeface="Arial"/>
                <a:cs typeface="Arial"/>
              </a:rPr>
              <a:t>~13,000 Approved by FCC</a:t>
            </a:r>
          </a:p>
        </p:txBody>
      </p:sp>
    </p:spTree>
    <p:extLst>
      <p:ext uri="{BB962C8B-B14F-4D97-AF65-F5344CB8AC3E}">
        <p14:creationId xmlns:p14="http://schemas.microsoft.com/office/powerpoint/2010/main" val="204450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A02421-F481-4D68-838B-F2891F15CA68}"/>
              </a:ext>
            </a:extLst>
          </p:cNvPr>
          <p:cNvSpPr>
            <a:spLocks noGrp="1"/>
          </p:cNvSpPr>
          <p:nvPr>
            <p:ph type="title"/>
          </p:nvPr>
        </p:nvSpPr>
        <p:spPr/>
        <p:txBody>
          <a:bodyPr/>
          <a:lstStyle/>
          <a:p>
            <a:r>
              <a:rPr lang="en-US" dirty="0"/>
              <a:t>Future Launch Demand</a:t>
            </a:r>
          </a:p>
        </p:txBody>
      </p:sp>
      <p:sp>
        <p:nvSpPr>
          <p:cNvPr id="6" name="Text Placeholder 5">
            <a:extLst>
              <a:ext uri="{FF2B5EF4-FFF2-40B4-BE49-F238E27FC236}">
                <a16:creationId xmlns:a16="http://schemas.microsoft.com/office/drawing/2014/main" id="{8D80E2A7-F0D0-4458-95E6-FD43C01A1D23}"/>
              </a:ext>
            </a:extLst>
          </p:cNvPr>
          <p:cNvSpPr>
            <a:spLocks noGrp="1"/>
          </p:cNvSpPr>
          <p:nvPr>
            <p:ph type="body" sz="quarter" idx="16"/>
          </p:nvPr>
        </p:nvSpPr>
        <p:spPr/>
        <p:txBody>
          <a:bodyPr/>
          <a:lstStyle/>
          <a:p>
            <a:r>
              <a:rPr lang="en-US" dirty="0"/>
              <a:t>Deployment Launches</a:t>
            </a:r>
          </a:p>
        </p:txBody>
      </p:sp>
      <p:sp>
        <p:nvSpPr>
          <p:cNvPr id="8" name="Content Placeholder 7">
            <a:extLst>
              <a:ext uri="{FF2B5EF4-FFF2-40B4-BE49-F238E27FC236}">
                <a16:creationId xmlns:a16="http://schemas.microsoft.com/office/drawing/2014/main" id="{F5AE8130-2E7A-462B-AB3E-3AF11EF48A06}"/>
              </a:ext>
            </a:extLst>
          </p:cNvPr>
          <p:cNvSpPr>
            <a:spLocks noGrp="1"/>
          </p:cNvSpPr>
          <p:nvPr>
            <p:ph sz="quarter" idx="18"/>
          </p:nvPr>
        </p:nvSpPr>
        <p:spPr>
          <a:xfrm>
            <a:off x="228599" y="1056661"/>
            <a:ext cx="4471533" cy="5454799"/>
          </a:xfrm>
        </p:spPr>
        <p:txBody>
          <a:bodyPr/>
          <a:lstStyle/>
          <a:p>
            <a:r>
              <a:rPr lang="en-US" sz="1400" dirty="0">
                <a:highlight>
                  <a:srgbClr val="FFFF00"/>
                </a:highlight>
              </a:rPr>
              <a:t>The FCC does not require licensees to provide launch plans, nor does it require sufficient information to make accurate estimates of future launch demand.</a:t>
            </a:r>
          </a:p>
          <a:p>
            <a:r>
              <a:rPr lang="en-US" sz="1400" dirty="0"/>
              <a:t>Estimated total number of deployment launches based upon public information and simplifying assumptions.</a:t>
            </a:r>
          </a:p>
          <a:p>
            <a:pPr lvl="1"/>
            <a:r>
              <a:rPr lang="en-US" sz="1200" dirty="0"/>
              <a:t>At least one launch per orbital plane</a:t>
            </a:r>
          </a:p>
          <a:p>
            <a:pPr lvl="1"/>
            <a:r>
              <a:rPr lang="en-US" sz="1200" dirty="0"/>
              <a:t>Fewer satellites per launch for higher inclination orbits</a:t>
            </a:r>
          </a:p>
          <a:p>
            <a:r>
              <a:rPr lang="en-US" sz="1400" dirty="0"/>
              <a:t>The peak annual launch rate estimate assumes:</a:t>
            </a:r>
          </a:p>
          <a:p>
            <a:pPr lvl="1"/>
            <a:r>
              <a:rPr lang="en-US" sz="1200" dirty="0"/>
              <a:t>FCC approvals in 2018</a:t>
            </a:r>
          </a:p>
          <a:p>
            <a:pPr lvl="1"/>
            <a:r>
              <a:rPr lang="en-US" sz="1200" dirty="0"/>
              <a:t>Deployment plans achieve FCC milestones with at least one year of margin to protect for launch delays.</a:t>
            </a:r>
          </a:p>
          <a:p>
            <a:pPr lvl="2"/>
            <a:r>
              <a:rPr lang="en-US" sz="1200" dirty="0"/>
              <a:t>50 percent of satellites deployed by 2023</a:t>
            </a:r>
          </a:p>
          <a:p>
            <a:pPr lvl="2"/>
            <a:r>
              <a:rPr lang="en-US" sz="1200" dirty="0"/>
              <a:t>100 percent deployed by 2026 </a:t>
            </a:r>
          </a:p>
          <a:p>
            <a:pPr lvl="1"/>
            <a:r>
              <a:rPr lang="en-US" sz="1200" dirty="0"/>
              <a:t>Assumed flight rate would ramp up over time and peak in 2023</a:t>
            </a:r>
          </a:p>
          <a:p>
            <a:r>
              <a:rPr lang="en-US" sz="1400" dirty="0"/>
              <a:t>Developed estimates for four scenarios relative to the percentage of proposed satellites that actually end up needing to be launched:</a:t>
            </a:r>
          </a:p>
          <a:p>
            <a:pPr lvl="1"/>
            <a:r>
              <a:rPr lang="en-US" sz="1200" dirty="0"/>
              <a:t>25% Scenario (If ~5,000 satellites need to be launched)</a:t>
            </a:r>
          </a:p>
          <a:p>
            <a:pPr lvl="1"/>
            <a:r>
              <a:rPr lang="en-US" sz="1200" dirty="0"/>
              <a:t>50% (~10,000 satellites)</a:t>
            </a:r>
          </a:p>
          <a:p>
            <a:pPr lvl="1"/>
            <a:r>
              <a:rPr lang="en-US" sz="1200" dirty="0"/>
              <a:t>75% (~15,000 satellites)</a:t>
            </a:r>
          </a:p>
          <a:p>
            <a:pPr lvl="1"/>
            <a:r>
              <a:rPr lang="en-US" sz="1200" dirty="0"/>
              <a:t>100% (~20,000 satellites)</a:t>
            </a:r>
          </a:p>
        </p:txBody>
      </p:sp>
      <p:sp>
        <p:nvSpPr>
          <p:cNvPr id="3" name="Content Placeholder 2">
            <a:extLst>
              <a:ext uri="{FF2B5EF4-FFF2-40B4-BE49-F238E27FC236}">
                <a16:creationId xmlns:a16="http://schemas.microsoft.com/office/drawing/2014/main" id="{D242B1A8-A8BD-4E53-863B-547FC8BA7E39}"/>
              </a:ext>
            </a:extLst>
          </p:cNvPr>
          <p:cNvSpPr>
            <a:spLocks noGrp="1"/>
          </p:cNvSpPr>
          <p:nvPr>
            <p:ph sz="quarter" idx="15"/>
          </p:nvPr>
        </p:nvSpPr>
        <p:spPr>
          <a:xfrm>
            <a:off x="4975412" y="1137724"/>
            <a:ext cx="3899647" cy="5263075"/>
          </a:xfrm>
          <a:ln w="25400">
            <a:solidFill>
              <a:schemeClr val="accent1"/>
            </a:solidFill>
          </a:ln>
        </p:spPr>
        <p:txBody>
          <a:bodyPr/>
          <a:lstStyle/>
          <a:p>
            <a:r>
              <a:rPr lang="en-US" sz="1600" dirty="0">
                <a:highlight>
                  <a:srgbClr val="FFFF00"/>
                </a:highlight>
              </a:rPr>
              <a:t>Wide range of future launch demand due to uncertainties</a:t>
            </a:r>
            <a:r>
              <a:rPr lang="en-US" sz="1600" dirty="0"/>
              <a:t>: </a:t>
            </a:r>
          </a:p>
          <a:p>
            <a:pPr marL="457200" lvl="1" indent="-182880"/>
            <a:r>
              <a:rPr lang="en-US" sz="1400" dirty="0"/>
              <a:t>How many proposals will be approved by the FCC?</a:t>
            </a:r>
          </a:p>
          <a:p>
            <a:pPr marL="457200" lvl="1" indent="-182880"/>
            <a:r>
              <a:rPr lang="en-US" sz="1400" dirty="0"/>
              <a:t>How many satellites will actually end up needing to be launched?</a:t>
            </a:r>
          </a:p>
          <a:p>
            <a:pPr marL="457200" lvl="1" indent="-182880"/>
            <a:r>
              <a:rPr lang="en-US" sz="1400" dirty="0"/>
              <a:t>How many satellites will be launched by a single rocket?</a:t>
            </a:r>
          </a:p>
          <a:p>
            <a:pPr marL="457200" lvl="1" indent="-182880"/>
            <a:r>
              <a:rPr lang="en-US" sz="1400" dirty="0"/>
              <a:t>What launch tempo will be achieved?</a:t>
            </a:r>
          </a:p>
          <a:p>
            <a:pPr marL="457200" lvl="1" indent="-182880"/>
            <a:r>
              <a:rPr lang="en-US" sz="1400" dirty="0"/>
              <a:t>Will deployment milestones be met ahead of time, just in time, or not be met but waived?</a:t>
            </a:r>
          </a:p>
          <a:p>
            <a:r>
              <a:rPr lang="en-US" sz="1600" dirty="0"/>
              <a:t>The estimated total number of launches required for initial deployment ranges from zero to several hundred.</a:t>
            </a:r>
          </a:p>
          <a:p>
            <a:r>
              <a:rPr lang="en-US" sz="1600" dirty="0"/>
              <a:t>Estimated peak annual flight rate for initial deployment launches ranges from zero to near one hundred.</a:t>
            </a:r>
          </a:p>
        </p:txBody>
      </p:sp>
    </p:spTree>
    <p:extLst>
      <p:ext uri="{BB962C8B-B14F-4D97-AF65-F5344CB8AC3E}">
        <p14:creationId xmlns:p14="http://schemas.microsoft.com/office/powerpoint/2010/main" val="390511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C023D34-6F61-46F6-908D-8DFFE9233376}"/>
              </a:ext>
            </a:extLst>
          </p:cNvPr>
          <p:cNvSpPr>
            <a:spLocks noGrp="1"/>
          </p:cNvSpPr>
          <p:nvPr>
            <p:ph type="title"/>
          </p:nvPr>
        </p:nvSpPr>
        <p:spPr/>
        <p:txBody>
          <a:bodyPr/>
          <a:lstStyle/>
          <a:p>
            <a:r>
              <a:rPr lang="en-US" dirty="0"/>
              <a:t>Potential Launch Capacity Shortfall</a:t>
            </a:r>
          </a:p>
        </p:txBody>
      </p:sp>
      <p:sp>
        <p:nvSpPr>
          <p:cNvPr id="18" name="Text Placeholder 17">
            <a:extLst>
              <a:ext uri="{FF2B5EF4-FFF2-40B4-BE49-F238E27FC236}">
                <a16:creationId xmlns:a16="http://schemas.microsoft.com/office/drawing/2014/main" id="{C0D419CE-393A-4998-A119-F870D196C3F1}"/>
              </a:ext>
            </a:extLst>
          </p:cNvPr>
          <p:cNvSpPr>
            <a:spLocks noGrp="1"/>
          </p:cNvSpPr>
          <p:nvPr>
            <p:ph type="body" sz="quarter" idx="16"/>
          </p:nvPr>
        </p:nvSpPr>
        <p:spPr/>
        <p:txBody>
          <a:bodyPr/>
          <a:lstStyle/>
          <a:p>
            <a:r>
              <a:rPr lang="en-US" dirty="0"/>
              <a:t>Initial Deployment</a:t>
            </a:r>
          </a:p>
        </p:txBody>
      </p:sp>
      <p:sp>
        <p:nvSpPr>
          <p:cNvPr id="19" name="Text Placeholder 18">
            <a:extLst>
              <a:ext uri="{FF2B5EF4-FFF2-40B4-BE49-F238E27FC236}">
                <a16:creationId xmlns:a16="http://schemas.microsoft.com/office/drawing/2014/main" id="{22FD6C25-7B33-49F3-9311-ADAAABF3403D}"/>
              </a:ext>
            </a:extLst>
          </p:cNvPr>
          <p:cNvSpPr>
            <a:spLocks noGrp="1"/>
          </p:cNvSpPr>
          <p:nvPr>
            <p:ph type="body" sz="quarter" idx="17"/>
          </p:nvPr>
        </p:nvSpPr>
        <p:spPr>
          <a:xfrm>
            <a:off x="228601" y="5905743"/>
            <a:ext cx="8579248" cy="696511"/>
          </a:xfrm>
        </p:spPr>
        <p:txBody>
          <a:bodyPr/>
          <a:lstStyle/>
          <a:p>
            <a:r>
              <a:rPr lang="en-US" dirty="0"/>
              <a:t>Given that approximately 65% of the proposed ~20,000 satellites have been approved by the FCC, there could be a future launch capacity shortfall of ~50 launches per year.</a:t>
            </a:r>
          </a:p>
        </p:txBody>
      </p:sp>
      <p:sp>
        <p:nvSpPr>
          <p:cNvPr id="20" name="Content Placeholder 19">
            <a:extLst>
              <a:ext uri="{FF2B5EF4-FFF2-40B4-BE49-F238E27FC236}">
                <a16:creationId xmlns:a16="http://schemas.microsoft.com/office/drawing/2014/main" id="{0E86A67F-7D95-45E7-9D39-910F29619E92}"/>
              </a:ext>
            </a:extLst>
          </p:cNvPr>
          <p:cNvSpPr>
            <a:spLocks noGrp="1"/>
          </p:cNvSpPr>
          <p:nvPr>
            <p:ph sz="quarter" idx="18"/>
          </p:nvPr>
        </p:nvSpPr>
        <p:spPr>
          <a:xfrm>
            <a:off x="159374" y="1012701"/>
            <a:ext cx="4569508" cy="4893041"/>
          </a:xfrm>
        </p:spPr>
        <p:txBody>
          <a:bodyPr/>
          <a:lstStyle/>
          <a:p>
            <a:r>
              <a:rPr lang="en-US" sz="1600" dirty="0"/>
              <a:t>We first estimated the present launch capacity for all medium and heavy launch vehicles likely to be used for the initial deployment.</a:t>
            </a:r>
          </a:p>
          <a:p>
            <a:pPr lvl="1"/>
            <a:r>
              <a:rPr lang="en-US" sz="1400" dirty="0"/>
              <a:t>Approximately 80 medium-to-heavy class launches per year.</a:t>
            </a:r>
            <a:r>
              <a:rPr lang="en-US" sz="1000" dirty="0"/>
              <a:t> </a:t>
            </a:r>
          </a:p>
          <a:p>
            <a:r>
              <a:rPr lang="en-US" sz="1600" dirty="0"/>
              <a:t>We then considered existing demand i.e., how many launches are typically required on an annual basis by reviewing recent historical data on government launches and FAA projections for commercial GEO satellites.</a:t>
            </a:r>
          </a:p>
          <a:p>
            <a:pPr lvl="1"/>
            <a:r>
              <a:rPr lang="en-US" sz="1400" dirty="0"/>
              <a:t>Approximately 50 medium-to-heavy class launches per year for missions other than the proposed NGSO constellations.</a:t>
            </a:r>
          </a:p>
          <a:p>
            <a:r>
              <a:rPr lang="en-US" sz="1600" dirty="0"/>
              <a:t>Estimated current launch availability for NGSO constellation deployment calculated by subtracting existing demand (50 launches) from existing capability (80 launches).</a:t>
            </a:r>
          </a:p>
          <a:p>
            <a:pPr lvl="1"/>
            <a:r>
              <a:rPr lang="en-US" sz="1400" dirty="0"/>
              <a:t>Approximately 30 launches per year currently available to deploy proposed constellations.</a:t>
            </a:r>
          </a:p>
          <a:p>
            <a:pPr lvl="1"/>
            <a:endParaRPr lang="en-US" sz="1000" dirty="0"/>
          </a:p>
        </p:txBody>
      </p:sp>
      <p:sp>
        <p:nvSpPr>
          <p:cNvPr id="3" name="Content Placeholder 2">
            <a:extLst>
              <a:ext uri="{FF2B5EF4-FFF2-40B4-BE49-F238E27FC236}">
                <a16:creationId xmlns:a16="http://schemas.microsoft.com/office/drawing/2014/main" id="{28A5B649-B5F5-46C8-BBF6-A4E1277CF49C}"/>
              </a:ext>
            </a:extLst>
          </p:cNvPr>
          <p:cNvSpPr>
            <a:spLocks noGrp="1"/>
          </p:cNvSpPr>
          <p:nvPr>
            <p:ph sz="quarter" idx="15"/>
          </p:nvPr>
        </p:nvSpPr>
        <p:spPr>
          <a:xfrm>
            <a:off x="4872318" y="936813"/>
            <a:ext cx="4058058" cy="4968930"/>
          </a:xfrm>
          <a:ln w="25400">
            <a:solidFill>
              <a:schemeClr val="accent1"/>
            </a:solidFill>
          </a:ln>
        </p:spPr>
        <p:txBody>
          <a:bodyPr/>
          <a:lstStyle/>
          <a:p>
            <a:r>
              <a:rPr lang="en-US" sz="1600" dirty="0">
                <a:highlight>
                  <a:srgbClr val="FFFF00"/>
                </a:highlight>
              </a:rPr>
              <a:t>Uncertainty regarding a potential launch capacity shortfall driven by: </a:t>
            </a:r>
          </a:p>
          <a:p>
            <a:pPr marL="457200" lvl="1" indent="-182880"/>
            <a:r>
              <a:rPr lang="en-US" sz="1400" dirty="0"/>
              <a:t>How many proposals will be approved by the FCC?</a:t>
            </a:r>
          </a:p>
          <a:p>
            <a:pPr marL="457200" lvl="1" indent="-182880"/>
            <a:r>
              <a:rPr lang="en-US" sz="1400" dirty="0"/>
              <a:t>How many satellites will actually end up needing to be launched?</a:t>
            </a:r>
          </a:p>
          <a:p>
            <a:pPr marL="457200" lvl="1" indent="-182880"/>
            <a:r>
              <a:rPr lang="en-US" sz="1400" dirty="0"/>
              <a:t>How many satellites will be launched by a single rocket?</a:t>
            </a:r>
          </a:p>
          <a:p>
            <a:pPr marL="457200" lvl="1" indent="-182880"/>
            <a:r>
              <a:rPr lang="en-US" sz="1400" dirty="0"/>
              <a:t>What launch tempo will be achieved?</a:t>
            </a:r>
          </a:p>
          <a:p>
            <a:pPr marL="457200" lvl="1" indent="-182880"/>
            <a:r>
              <a:rPr lang="en-US" sz="1400" dirty="0"/>
              <a:t>Will deployment milestones be met ahead of time, just in time, or not be met but waived?</a:t>
            </a:r>
          </a:p>
          <a:p>
            <a:pPr marL="457200" lvl="1" indent="-182880"/>
            <a:r>
              <a:rPr lang="en-US" sz="1400" dirty="0">
                <a:highlight>
                  <a:srgbClr val="FFFF00"/>
                </a:highlight>
              </a:rPr>
              <a:t>What is the existing launch capacity?</a:t>
            </a:r>
          </a:p>
          <a:p>
            <a:pPr marL="457200" lvl="1" indent="-182880"/>
            <a:r>
              <a:rPr lang="en-US" sz="1400" dirty="0">
                <a:highlight>
                  <a:srgbClr val="FFFF00"/>
                </a:highlight>
              </a:rPr>
              <a:t>What is the existing launch market demand exclusive of proposed NGSO constellations?</a:t>
            </a:r>
          </a:p>
          <a:p>
            <a:r>
              <a:rPr lang="en-US" sz="1600" dirty="0"/>
              <a:t>Estimated peak annual launch rate shortfall for initial deployment launches ranges from zero (and potential overcapacity) to near one hundred.</a:t>
            </a:r>
          </a:p>
        </p:txBody>
      </p:sp>
    </p:spTree>
    <p:extLst>
      <p:ext uri="{BB962C8B-B14F-4D97-AF65-F5344CB8AC3E}">
        <p14:creationId xmlns:p14="http://schemas.microsoft.com/office/powerpoint/2010/main" val="163743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568F-43B5-4129-A9DA-2813EAF71978}"/>
              </a:ext>
            </a:extLst>
          </p:cNvPr>
          <p:cNvSpPr>
            <a:spLocks noGrp="1"/>
          </p:cNvSpPr>
          <p:nvPr>
            <p:ph type="title"/>
          </p:nvPr>
        </p:nvSpPr>
        <p:spPr/>
        <p:txBody>
          <a:bodyPr/>
          <a:lstStyle/>
          <a:p>
            <a:r>
              <a:rPr lang="en-US" dirty="0"/>
              <a:t>Consequences of Launch Delays</a:t>
            </a:r>
          </a:p>
        </p:txBody>
      </p:sp>
      <p:sp>
        <p:nvSpPr>
          <p:cNvPr id="4" name="Text Placeholder 3">
            <a:extLst>
              <a:ext uri="{FF2B5EF4-FFF2-40B4-BE49-F238E27FC236}">
                <a16:creationId xmlns:a16="http://schemas.microsoft.com/office/drawing/2014/main" id="{18446FB5-0002-4407-8D70-083415185A10}"/>
              </a:ext>
            </a:extLst>
          </p:cNvPr>
          <p:cNvSpPr>
            <a:spLocks noGrp="1"/>
          </p:cNvSpPr>
          <p:nvPr>
            <p:ph type="body" sz="quarter" idx="17"/>
          </p:nvPr>
        </p:nvSpPr>
        <p:spPr>
          <a:xfrm>
            <a:off x="228601" y="5934864"/>
            <a:ext cx="8476059" cy="667390"/>
          </a:xfrm>
        </p:spPr>
        <p:txBody>
          <a:bodyPr/>
          <a:lstStyle/>
          <a:p>
            <a:r>
              <a:rPr lang="en-US" dirty="0"/>
              <a:t>Significant launch delays can be devastating because constellation performance and viability depends heavily on the number of operational satellites in orbit.</a:t>
            </a:r>
          </a:p>
          <a:p>
            <a:endParaRPr lang="en-US" dirty="0"/>
          </a:p>
        </p:txBody>
      </p:sp>
      <p:sp>
        <p:nvSpPr>
          <p:cNvPr id="6" name="Content Placeholder 5">
            <a:extLst>
              <a:ext uri="{FF2B5EF4-FFF2-40B4-BE49-F238E27FC236}">
                <a16:creationId xmlns:a16="http://schemas.microsoft.com/office/drawing/2014/main" id="{D3E4E2E0-C279-48CF-BAC3-FEF17B8CEC27}"/>
              </a:ext>
            </a:extLst>
          </p:cNvPr>
          <p:cNvSpPr>
            <a:spLocks noGrp="1"/>
          </p:cNvSpPr>
          <p:nvPr>
            <p:ph sz="quarter" idx="18"/>
          </p:nvPr>
        </p:nvSpPr>
        <p:spPr>
          <a:xfrm>
            <a:off x="159375" y="902752"/>
            <a:ext cx="3690424" cy="4397274"/>
          </a:xfrm>
        </p:spPr>
        <p:txBody>
          <a:bodyPr/>
          <a:lstStyle/>
          <a:p>
            <a:r>
              <a:rPr lang="en-US" sz="1400" dirty="0"/>
              <a:t>When the FCC approves a proposed constellation, the race is on to meet the six-year and nine-year deployment milestones. </a:t>
            </a:r>
          </a:p>
          <a:p>
            <a:pPr lvl="1"/>
            <a:r>
              <a:rPr lang="en-US" sz="1200" dirty="0"/>
              <a:t>As proposers generally wish to have the FCC license in hand before too much investment is committed, the design of the constellation may not be complete. </a:t>
            </a:r>
          </a:p>
          <a:p>
            <a:pPr lvl="1"/>
            <a:r>
              <a:rPr lang="en-US" sz="1200" dirty="0"/>
              <a:t>Thus, the race includes design, development, securing capital funding, constellation deployment, and sustainment. </a:t>
            </a:r>
          </a:p>
          <a:p>
            <a:pPr lvl="1"/>
            <a:r>
              <a:rPr lang="en-US" sz="1200" dirty="0">
                <a:highlight>
                  <a:srgbClr val="FFFF00"/>
                </a:highlight>
              </a:rPr>
              <a:t>Failure to meet an FCC milestone could stop a constellation deployment and result in loss of viability.</a:t>
            </a:r>
          </a:p>
          <a:p>
            <a:r>
              <a:rPr lang="en-US" sz="1400" dirty="0"/>
              <a:t>Revenue and Profitability</a:t>
            </a:r>
          </a:p>
          <a:p>
            <a:pPr lvl="1"/>
            <a:r>
              <a:rPr lang="en-US" sz="1200" dirty="0">
                <a:highlight>
                  <a:srgbClr val="FFFF00"/>
                </a:highlight>
              </a:rPr>
              <a:t>Business plans should address the possibility that revenue will be delayed, potentially by years, and additional rounds of financing may be needed, as was the case with the Iridium NEXT constellation</a:t>
            </a:r>
            <a:r>
              <a:rPr lang="en-US" sz="1200" dirty="0"/>
              <a:t>.</a:t>
            </a:r>
            <a:endParaRPr lang="en-US" sz="1400" dirty="0"/>
          </a:p>
          <a:p>
            <a:endParaRPr lang="en-US" sz="1400" dirty="0"/>
          </a:p>
        </p:txBody>
      </p:sp>
      <p:sp>
        <p:nvSpPr>
          <p:cNvPr id="7" name="Content Placeholder 6">
            <a:extLst>
              <a:ext uri="{FF2B5EF4-FFF2-40B4-BE49-F238E27FC236}">
                <a16:creationId xmlns:a16="http://schemas.microsoft.com/office/drawing/2014/main" id="{10AEDD60-7F97-4DA7-AFE9-6999315F0B87}"/>
              </a:ext>
            </a:extLst>
          </p:cNvPr>
          <p:cNvSpPr>
            <a:spLocks noGrp="1"/>
          </p:cNvSpPr>
          <p:nvPr>
            <p:ph sz="quarter" idx="19"/>
          </p:nvPr>
        </p:nvSpPr>
        <p:spPr>
          <a:xfrm>
            <a:off x="4082767" y="902752"/>
            <a:ext cx="4847609" cy="4985518"/>
          </a:xfrm>
        </p:spPr>
        <p:txBody>
          <a:bodyPr/>
          <a:lstStyle/>
          <a:p>
            <a:pPr marL="0" indent="0">
              <a:lnSpc>
                <a:spcPct val="150000"/>
              </a:lnSpc>
              <a:spcAft>
                <a:spcPts val="600"/>
              </a:spcAft>
              <a:buNone/>
            </a:pPr>
            <a:r>
              <a:rPr lang="en-US" sz="1400" dirty="0"/>
              <a:t>Opportunities and Threats for Customers and Stakeholders</a:t>
            </a:r>
          </a:p>
          <a:p>
            <a:pPr>
              <a:lnSpc>
                <a:spcPct val="150000"/>
              </a:lnSpc>
              <a:spcAft>
                <a:spcPts val="600"/>
              </a:spcAft>
            </a:pPr>
            <a:r>
              <a:rPr lang="en-US" sz="1400" dirty="0">
                <a:highlight>
                  <a:srgbClr val="FFFF00"/>
                </a:highlight>
              </a:rPr>
              <a:t>Hosted Payloads</a:t>
            </a:r>
          </a:p>
          <a:p>
            <a:pPr>
              <a:lnSpc>
                <a:spcPct val="150000"/>
              </a:lnSpc>
              <a:spcAft>
                <a:spcPts val="600"/>
              </a:spcAft>
            </a:pPr>
            <a:r>
              <a:rPr lang="en-US" sz="1400" dirty="0">
                <a:highlight>
                  <a:srgbClr val="FFFF00"/>
                </a:highlight>
              </a:rPr>
              <a:t>Launch Service Providers</a:t>
            </a:r>
          </a:p>
          <a:p>
            <a:pPr>
              <a:lnSpc>
                <a:spcPct val="150000"/>
              </a:lnSpc>
              <a:spcAft>
                <a:spcPts val="600"/>
              </a:spcAft>
            </a:pPr>
            <a:r>
              <a:rPr lang="en-US" sz="1400" dirty="0">
                <a:highlight>
                  <a:srgbClr val="FFFF00"/>
                </a:highlight>
              </a:rPr>
              <a:t>Spaceports and Launch Ranges </a:t>
            </a:r>
          </a:p>
          <a:p>
            <a:pPr>
              <a:lnSpc>
                <a:spcPct val="150000"/>
              </a:lnSpc>
              <a:spcAft>
                <a:spcPts val="600"/>
              </a:spcAft>
            </a:pPr>
            <a:r>
              <a:rPr lang="en-US" sz="1400" dirty="0">
                <a:highlight>
                  <a:srgbClr val="FFFF00"/>
                </a:highlight>
              </a:rPr>
              <a:t>Geostationary Satellites</a:t>
            </a:r>
          </a:p>
          <a:p>
            <a:pPr>
              <a:lnSpc>
                <a:spcPct val="150000"/>
              </a:lnSpc>
              <a:spcAft>
                <a:spcPts val="600"/>
              </a:spcAft>
            </a:pPr>
            <a:r>
              <a:rPr lang="en-US" sz="1400" dirty="0">
                <a:highlight>
                  <a:srgbClr val="FFFF00"/>
                </a:highlight>
              </a:rPr>
              <a:t>Orbital Debris and Removal Services</a:t>
            </a:r>
          </a:p>
        </p:txBody>
      </p:sp>
    </p:spTree>
    <p:extLst>
      <p:ext uri="{BB962C8B-B14F-4D97-AF65-F5344CB8AC3E}">
        <p14:creationId xmlns:p14="http://schemas.microsoft.com/office/powerpoint/2010/main" val="53636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FEAF-BF64-4AAD-88F9-BB6E6FB1FC8C}"/>
              </a:ext>
            </a:extLst>
          </p:cNvPr>
          <p:cNvSpPr>
            <a:spLocks noGrp="1"/>
          </p:cNvSpPr>
          <p:nvPr>
            <p:ph type="title"/>
          </p:nvPr>
        </p:nvSpPr>
        <p:spPr/>
        <p:txBody>
          <a:bodyPr/>
          <a:lstStyle/>
          <a:p>
            <a:r>
              <a:rPr lang="en-US" dirty="0"/>
              <a:t>Launch Delay Risk Management</a:t>
            </a:r>
          </a:p>
        </p:txBody>
      </p:sp>
      <p:sp>
        <p:nvSpPr>
          <p:cNvPr id="9" name="Text Placeholder 8">
            <a:extLst>
              <a:ext uri="{FF2B5EF4-FFF2-40B4-BE49-F238E27FC236}">
                <a16:creationId xmlns:a16="http://schemas.microsoft.com/office/drawing/2014/main" id="{7A0A5EAF-83BA-4954-9D8F-9636898DE1FA}"/>
              </a:ext>
            </a:extLst>
          </p:cNvPr>
          <p:cNvSpPr>
            <a:spLocks noGrp="1"/>
          </p:cNvSpPr>
          <p:nvPr>
            <p:ph type="body" sz="quarter" idx="16"/>
          </p:nvPr>
        </p:nvSpPr>
        <p:spPr/>
        <p:txBody>
          <a:bodyPr/>
          <a:lstStyle/>
          <a:p>
            <a:r>
              <a:rPr lang="en-US" dirty="0"/>
              <a:t>Frequency and Sources of Delays</a:t>
            </a:r>
          </a:p>
        </p:txBody>
      </p:sp>
      <p:sp>
        <p:nvSpPr>
          <p:cNvPr id="14" name="Text Placeholder 13">
            <a:extLst>
              <a:ext uri="{FF2B5EF4-FFF2-40B4-BE49-F238E27FC236}">
                <a16:creationId xmlns:a16="http://schemas.microsoft.com/office/drawing/2014/main" id="{D9FE1951-F840-42AD-9BCF-F0242270F9E4}"/>
              </a:ext>
            </a:extLst>
          </p:cNvPr>
          <p:cNvSpPr>
            <a:spLocks noGrp="1"/>
          </p:cNvSpPr>
          <p:nvPr>
            <p:ph type="body" sz="quarter" idx="17"/>
          </p:nvPr>
        </p:nvSpPr>
        <p:spPr/>
        <p:txBody>
          <a:bodyPr/>
          <a:lstStyle/>
          <a:p>
            <a:r>
              <a:rPr lang="en-US" sz="1800" dirty="0"/>
              <a:t>All launches are subject to delay risk.</a:t>
            </a:r>
          </a:p>
        </p:txBody>
      </p:sp>
      <p:sp>
        <p:nvSpPr>
          <p:cNvPr id="15" name="Content Placeholder 14">
            <a:extLst>
              <a:ext uri="{FF2B5EF4-FFF2-40B4-BE49-F238E27FC236}">
                <a16:creationId xmlns:a16="http://schemas.microsoft.com/office/drawing/2014/main" id="{53290F1D-7105-4C6E-9C2A-C17B88784E5A}"/>
              </a:ext>
            </a:extLst>
          </p:cNvPr>
          <p:cNvSpPr>
            <a:spLocks noGrp="1"/>
          </p:cNvSpPr>
          <p:nvPr>
            <p:ph sz="quarter" idx="18"/>
          </p:nvPr>
        </p:nvSpPr>
        <p:spPr>
          <a:xfrm>
            <a:off x="228599" y="1083303"/>
            <a:ext cx="4104609" cy="2619630"/>
          </a:xfrm>
        </p:spPr>
        <p:txBody>
          <a:bodyPr/>
          <a:lstStyle/>
          <a:p>
            <a:r>
              <a:rPr lang="en-US" sz="1600" dirty="0"/>
              <a:t>Risk management begins with gaining an understanding of potential launch delays and how they can impact constellation deployment milestones.</a:t>
            </a:r>
          </a:p>
          <a:p>
            <a:r>
              <a:rPr lang="en-US" sz="1600" dirty="0"/>
              <a:t>Historical data is analyzed to develop probabilities for individual launch delays and the duration of the delays. Simulation modeling is used to determine the </a:t>
            </a:r>
            <a:r>
              <a:rPr lang="en-US" sz="1600" dirty="0">
                <a:highlight>
                  <a:srgbClr val="FFFF00"/>
                </a:highlight>
              </a:rPr>
              <a:t>cumulative effects of launch delays</a:t>
            </a:r>
            <a:r>
              <a:rPr lang="en-US" sz="1600" dirty="0"/>
              <a:t>.  </a:t>
            </a:r>
          </a:p>
        </p:txBody>
      </p:sp>
      <p:sp>
        <p:nvSpPr>
          <p:cNvPr id="17" name="Content Placeholder 16">
            <a:extLst>
              <a:ext uri="{FF2B5EF4-FFF2-40B4-BE49-F238E27FC236}">
                <a16:creationId xmlns:a16="http://schemas.microsoft.com/office/drawing/2014/main" id="{7F98BA87-F509-4128-AB1B-41221CC9F827}"/>
              </a:ext>
            </a:extLst>
          </p:cNvPr>
          <p:cNvSpPr>
            <a:spLocks noGrp="1"/>
          </p:cNvSpPr>
          <p:nvPr>
            <p:ph sz="quarter" idx="15"/>
          </p:nvPr>
        </p:nvSpPr>
        <p:spPr>
          <a:xfrm>
            <a:off x="4426395" y="1083303"/>
            <a:ext cx="4533102" cy="2619630"/>
          </a:xfrm>
        </p:spPr>
        <p:txBody>
          <a:bodyPr/>
          <a:lstStyle/>
          <a:p>
            <a:r>
              <a:rPr lang="en-US" sz="1600" dirty="0"/>
              <a:t>Launch delays remain a common theme across the space launch industry.</a:t>
            </a:r>
          </a:p>
          <a:p>
            <a:r>
              <a:rPr lang="en-US" sz="1600" dirty="0"/>
              <a:t>During the three-year period of calendar years 2015–2017, 66 out of 71 U.S. launches were delayed according to </a:t>
            </a:r>
            <a:r>
              <a:rPr lang="en-US" sz="1600" i="1" dirty="0"/>
              <a:t>Spaceflight Now</a:t>
            </a:r>
            <a:r>
              <a:rPr lang="en-US" sz="1600" dirty="0"/>
              <a:t>’s launch history log.</a:t>
            </a:r>
          </a:p>
          <a:p>
            <a:r>
              <a:rPr lang="en-US" sz="1600" dirty="0"/>
              <a:t>Delays range from a single day to years. Causes of delays vary, and we have grouped them into three categories: sourcing delays, launch site delays, and flight anomalies.</a:t>
            </a:r>
            <a:endParaRPr lang="en-US" sz="1400" dirty="0"/>
          </a:p>
        </p:txBody>
      </p:sp>
      <p:pic>
        <p:nvPicPr>
          <p:cNvPr id="18" name="Content Placeholder 12">
            <a:extLst>
              <a:ext uri="{FF2B5EF4-FFF2-40B4-BE49-F238E27FC236}">
                <a16:creationId xmlns:a16="http://schemas.microsoft.com/office/drawing/2014/main" id="{BF1B3911-A93C-4A2C-8D21-675EEE09E42D}"/>
              </a:ext>
            </a:extLst>
          </p:cNvPr>
          <p:cNvPicPr>
            <a:picLocks noGrp="1" noChangeAspect="1"/>
          </p:cNvPicPr>
          <p:nvPr>
            <p:ph sz="quarter" idx="19"/>
          </p:nvPr>
        </p:nvPicPr>
        <p:blipFill>
          <a:blip r:embed="rId2"/>
          <a:stretch>
            <a:fillRect/>
          </a:stretch>
        </p:blipFill>
        <p:spPr>
          <a:xfrm>
            <a:off x="376602" y="3971551"/>
            <a:ext cx="8237874" cy="2090889"/>
          </a:xfrm>
          <a:prstGeom prst="rect">
            <a:avLst/>
          </a:prstGeom>
        </p:spPr>
      </p:pic>
    </p:spTree>
    <p:extLst>
      <p:ext uri="{BB962C8B-B14F-4D97-AF65-F5344CB8AC3E}">
        <p14:creationId xmlns:p14="http://schemas.microsoft.com/office/powerpoint/2010/main" val="342385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B591-FFAA-42FC-9227-7144486297EC}"/>
              </a:ext>
            </a:extLst>
          </p:cNvPr>
          <p:cNvSpPr>
            <a:spLocks noGrp="1"/>
          </p:cNvSpPr>
          <p:nvPr>
            <p:ph type="title"/>
          </p:nvPr>
        </p:nvSpPr>
        <p:spPr/>
        <p:txBody>
          <a:bodyPr/>
          <a:lstStyle/>
          <a:p>
            <a:r>
              <a:rPr lang="en-US" dirty="0"/>
              <a:t>Facilitating NGSO Success</a:t>
            </a:r>
          </a:p>
        </p:txBody>
      </p:sp>
      <p:sp>
        <p:nvSpPr>
          <p:cNvPr id="12" name="Text Placeholder 11">
            <a:extLst>
              <a:ext uri="{FF2B5EF4-FFF2-40B4-BE49-F238E27FC236}">
                <a16:creationId xmlns:a16="http://schemas.microsoft.com/office/drawing/2014/main" id="{E818F9EE-DD4D-4172-AC0A-24A36DA2E67D}"/>
              </a:ext>
            </a:extLst>
          </p:cNvPr>
          <p:cNvSpPr>
            <a:spLocks noGrp="1"/>
          </p:cNvSpPr>
          <p:nvPr>
            <p:ph type="body" sz="quarter" idx="17"/>
          </p:nvPr>
        </p:nvSpPr>
        <p:spPr/>
        <p:txBody>
          <a:bodyPr/>
          <a:lstStyle/>
          <a:p>
            <a:r>
              <a:rPr lang="en-US" dirty="0"/>
              <a:t>Success of NGSO constellations may require proactive support from the government.</a:t>
            </a:r>
          </a:p>
        </p:txBody>
      </p:sp>
      <p:sp>
        <p:nvSpPr>
          <p:cNvPr id="6" name="Content Placeholder 5">
            <a:extLst>
              <a:ext uri="{FF2B5EF4-FFF2-40B4-BE49-F238E27FC236}">
                <a16:creationId xmlns:a16="http://schemas.microsoft.com/office/drawing/2014/main" id="{1716F66E-0CAB-4801-8009-40B0C847BFEE}"/>
              </a:ext>
            </a:extLst>
          </p:cNvPr>
          <p:cNvSpPr>
            <a:spLocks noGrp="1"/>
          </p:cNvSpPr>
          <p:nvPr>
            <p:ph sz="quarter" idx="15"/>
          </p:nvPr>
        </p:nvSpPr>
        <p:spPr>
          <a:xfrm>
            <a:off x="533240" y="868199"/>
            <a:ext cx="7819563" cy="5133782"/>
          </a:xfrm>
        </p:spPr>
        <p:txBody>
          <a:bodyPr/>
          <a:lstStyle/>
          <a:p>
            <a:pPr marL="0" indent="0">
              <a:buNone/>
            </a:pPr>
            <a:r>
              <a:rPr lang="en-US" dirty="0"/>
              <a:t>Regulatory Relief</a:t>
            </a:r>
          </a:p>
          <a:p>
            <a:r>
              <a:rPr lang="en-US" sz="1600" dirty="0"/>
              <a:t>Regulatory relief occurred in 2017 with respect to constellation deployment milestones:</a:t>
            </a:r>
          </a:p>
          <a:p>
            <a:pPr lvl="1"/>
            <a:r>
              <a:rPr lang="en-US" sz="1400" dirty="0"/>
              <a:t>From: 100% needing to deployed in 6 years</a:t>
            </a:r>
          </a:p>
          <a:p>
            <a:pPr lvl="1"/>
            <a:r>
              <a:rPr lang="en-US" sz="1400" dirty="0"/>
              <a:t>To:	at least 50% deployed in 6 years; 100% deployed in 9 years </a:t>
            </a:r>
          </a:p>
          <a:p>
            <a:r>
              <a:rPr lang="en-US" sz="1600" dirty="0">
                <a:highlight>
                  <a:srgbClr val="FFFF00"/>
                </a:highlight>
              </a:rPr>
              <a:t>Further relief in the form of changes or waivers may prove to be necessary. </a:t>
            </a:r>
          </a:p>
          <a:p>
            <a:pPr lvl="1"/>
            <a:r>
              <a:rPr lang="en-US" sz="1400" dirty="0"/>
              <a:t>For example, SpaceX has already sought a waiver to the deployment milestones for their Starlink constellation.  The FCC at present has denied this waiver, but SpaceX may resubmit a request in the future.</a:t>
            </a:r>
          </a:p>
          <a:p>
            <a:pPr marL="0" indent="0">
              <a:buNone/>
            </a:pPr>
            <a:endParaRPr lang="en-US" sz="1600" dirty="0"/>
          </a:p>
          <a:p>
            <a:pPr marL="0" indent="0">
              <a:buNone/>
            </a:pPr>
            <a:r>
              <a:rPr lang="en-US" sz="1600" dirty="0"/>
              <a:t>Launch Demand Situational Awareness</a:t>
            </a:r>
          </a:p>
          <a:p>
            <a:r>
              <a:rPr lang="en-US" sz="1400" dirty="0"/>
              <a:t>Reasonably accurate launch forecasts are needed to successfully support a potential large increase in launch demand.</a:t>
            </a:r>
          </a:p>
          <a:p>
            <a:pPr lvl="1"/>
            <a:r>
              <a:rPr lang="en-US" sz="1200" dirty="0"/>
              <a:t>Launch service providers and launch ranges benefit by knowing what demand to plan for.</a:t>
            </a:r>
          </a:p>
          <a:p>
            <a:pPr lvl="1"/>
            <a:r>
              <a:rPr lang="en-US" sz="1200" dirty="0"/>
              <a:t>Inaccurate forecasting increase risk of capacity not matching demand.</a:t>
            </a:r>
          </a:p>
          <a:p>
            <a:r>
              <a:rPr lang="en-US" sz="1400" dirty="0">
                <a:highlight>
                  <a:srgbClr val="FFFF00"/>
                </a:highlight>
              </a:rPr>
              <a:t>An inter-agency working group chartered to forecast launch demand could help improve understanding of the U.S. launch market and worldwide launch demand. </a:t>
            </a:r>
          </a:p>
          <a:p>
            <a:pPr lvl="1"/>
            <a:r>
              <a:rPr lang="en-US" sz="1050" dirty="0"/>
              <a:t>Bring together future launch demand information from the FAA, the Department of Defense, NASA, the FCC, and private industry sources. </a:t>
            </a:r>
          </a:p>
          <a:p>
            <a:pPr lvl="1"/>
            <a:r>
              <a:rPr lang="en-US" sz="1050" dirty="0"/>
              <a:t>Produce estimates for planned launches as well as estimates for the expected actual number of launches based upon all risk factors.</a:t>
            </a:r>
          </a:p>
          <a:p>
            <a:pPr lvl="1"/>
            <a:endParaRPr lang="en-US" sz="1400" dirty="0"/>
          </a:p>
        </p:txBody>
      </p:sp>
    </p:spTree>
    <p:extLst>
      <p:ext uri="{BB962C8B-B14F-4D97-AF65-F5344CB8AC3E}">
        <p14:creationId xmlns:p14="http://schemas.microsoft.com/office/powerpoint/2010/main" val="15334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D49A-CA6B-41CA-84B7-3F5841D908FD}"/>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93974B4F-2261-46F6-85E3-866232C1E074}"/>
              </a:ext>
            </a:extLst>
          </p:cNvPr>
          <p:cNvSpPr>
            <a:spLocks noGrp="1"/>
          </p:cNvSpPr>
          <p:nvPr>
            <p:ph sz="quarter" idx="15"/>
          </p:nvPr>
        </p:nvSpPr>
        <p:spPr>
          <a:xfrm>
            <a:off x="553300" y="861983"/>
            <a:ext cx="7944214" cy="5139998"/>
          </a:xfrm>
        </p:spPr>
        <p:txBody>
          <a:bodyPr/>
          <a:lstStyle/>
          <a:p>
            <a:r>
              <a:rPr lang="en-US" dirty="0"/>
              <a:t>Large NGSO satellite constellations </a:t>
            </a:r>
            <a:r>
              <a:rPr lang="en-US"/>
              <a:t>can potentially help </a:t>
            </a:r>
            <a:r>
              <a:rPr lang="en-US" dirty="0"/>
              <a:t>close the digital divide, demonstrate U.S. commercial leadership in space, and provide unique satellite service opportunities for government and private sector customers. </a:t>
            </a:r>
          </a:p>
          <a:p>
            <a:r>
              <a:rPr lang="en-US" dirty="0"/>
              <a:t>Whether these large constellations of satellites can be produced and deployed remains to be seen.</a:t>
            </a:r>
          </a:p>
          <a:p>
            <a:r>
              <a:rPr lang="en-US" dirty="0"/>
              <a:t>Their arrival depends upon many factors, including technical viability, availability of financing, ramping up U.S. launch capacity, and the herculean efforts required to produce, launch, and maintain unprecedented numbers of satellites.</a:t>
            </a:r>
          </a:p>
          <a:p>
            <a:r>
              <a:rPr lang="en-US" dirty="0"/>
              <a:t>Launch delay risks will be pervasive throughout development and deployment, and the cumulative impact of launch delays to large constellations will likely be measured in years. </a:t>
            </a:r>
          </a:p>
          <a:p>
            <a:r>
              <a:rPr lang="en-US" dirty="0"/>
              <a:t>Delay risks should be thoroughly analyzed, constantly monitored, and communicated to the NGSO stakeholders as well as the government agencies that rely upon timely satellite launches to meet their mission needs.</a:t>
            </a:r>
          </a:p>
        </p:txBody>
      </p:sp>
    </p:spTree>
    <p:extLst>
      <p:ext uri="{BB962C8B-B14F-4D97-AF65-F5344CB8AC3E}">
        <p14:creationId xmlns:p14="http://schemas.microsoft.com/office/powerpoint/2010/main" val="3294932235"/>
      </p:ext>
    </p:extLst>
  </p:cSld>
  <p:clrMapOvr>
    <a:masterClrMapping/>
  </p:clrMapOvr>
</p:sld>
</file>

<file path=ppt/theme/theme1.xml><?xml version="1.0" encoding="utf-8"?>
<a:theme xmlns:a="http://schemas.openxmlformats.org/drawingml/2006/main" name="1_Corporate Templat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Aerospace Template.potx" id="{631A7F84-5406-48A5-96F4-471DBDE1AC9C}" vid="{73D99323-DAFD-47DE-826E-7CE0DB2F5138}"/>
    </a:ext>
  </a:extLst>
</a:theme>
</file>

<file path=ppt/theme/theme2.xml><?xml version="1.0" encoding="utf-8"?>
<a:theme xmlns:a="http://schemas.openxmlformats.org/drawingml/2006/main" name="2_Corporate Template_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Aerospace Template.potx" id="{631A7F84-5406-48A5-96F4-471DBDE1AC9C}" vid="{AF611E3E-42AE-4B40-BC63-6813B8B6241A}"/>
    </a:ext>
  </a:extLst>
</a:theme>
</file>

<file path=ppt/theme/theme3.xml><?xml version="1.0" encoding="utf-8"?>
<a:theme xmlns:a="http://schemas.openxmlformats.org/drawingml/2006/main" name="3_Standard Title ">
  <a:themeElements>
    <a:clrScheme name="1">
      <a:dk1>
        <a:srgbClr val="000000"/>
      </a:dk1>
      <a:lt1>
        <a:srgbClr val="FFFFFF"/>
      </a:lt1>
      <a:dk2>
        <a:srgbClr val="6F6F6F"/>
      </a:dk2>
      <a:lt2>
        <a:srgbClr val="EEECE1"/>
      </a:lt2>
      <a:accent1>
        <a:srgbClr val="5E8AB3"/>
      </a:accent1>
      <a:accent2>
        <a:srgbClr val="9B7793"/>
      </a:accent2>
      <a:accent3>
        <a:srgbClr val="FF8F1C"/>
      </a:accent3>
      <a:accent4>
        <a:srgbClr val="FFC72C"/>
      </a:accent4>
      <a:accent5>
        <a:srgbClr val="4F868E"/>
      </a:accent5>
      <a:accent6>
        <a:srgbClr val="A3D65E"/>
      </a:accent6>
      <a:hlink>
        <a:srgbClr val="5E8AB3"/>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Aerospace Template.potx" id="{631A7F84-5406-48A5-96F4-471DBDE1AC9C}" vid="{E5342506-1A4D-494C-B617-119D0BA91D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47DCE231260D40B64765B8B62CCA36" ma:contentTypeVersion="5" ma:contentTypeDescription="Create a new document." ma:contentTypeScope="" ma:versionID="c8c855f4215041b056f92df7b4c7bfb4">
  <xsd:schema xmlns:xsd="http://www.w3.org/2001/XMLSchema" xmlns:xs="http://www.w3.org/2001/XMLSchema" xmlns:p="http://schemas.microsoft.com/office/2006/metadata/properties" xmlns:ns2="1b61945e-ea42-4939-992c-499712c4dde6" xmlns:ns3="1b57da1d-7a00-4ff2-b8bb-a5e2684365e0" xmlns:ns4="fdeb00fa-e4cc-4bb6-be86-462ead36f5cd" targetNamespace="http://schemas.microsoft.com/office/2006/metadata/properties" ma:root="true" ma:fieldsID="fee0a942ad76438bbe979d22ac15da2c" ns2:_="" ns3:_="" ns4:_="">
    <xsd:import namespace="1b61945e-ea42-4939-992c-499712c4dde6"/>
    <xsd:import namespace="1b57da1d-7a00-4ff2-b8bb-a5e2684365e0"/>
    <xsd:import namespace="fdeb00fa-e4cc-4bb6-be86-462ead36f5cd"/>
    <xsd:element name="properties">
      <xsd:complexType>
        <xsd:sequence>
          <xsd:element name="documentManagement">
            <xsd:complexType>
              <xsd:all>
                <xsd:element ref="ns2:SharedWithUsers" minOccurs="0"/>
                <xsd:element ref="ns2:SharedWithDetails" minOccurs="0"/>
                <xsd:element ref="ns3:_dlc_DocId" minOccurs="0"/>
                <xsd:element ref="ns3:_dlc_DocIdUrl" minOccurs="0"/>
                <xsd:element ref="ns3:_dlc_DocIdPersistId"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1945e-ea42-4939-992c-499712c4dd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57da1d-7a00-4ff2-b8bb-a5e2684365e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eb00fa-e4cc-4bb6-be86-462ead36f5cd"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1b57da1d-7a00-4ff2-b8bb-a5e2684365e0">JWVUQENKDCZD-538095150-80</_dlc_DocId>
    <_dlc_DocIdUrl xmlns="1b57da1d-7a00-4ff2-b8bb-a5e2684365e0">
      <Url>https://aerospacecloud.sharepoint.com/sites/corpcom/EC/GD/_layouts/15/DocIdRedir.aspx?ID=JWVUQENKDCZD-538095150-80</Url>
      <Description>JWVUQENKDCZD-538095150-80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25CB27-96FA-46BC-8680-CBE309C05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1945e-ea42-4939-992c-499712c4dde6"/>
    <ds:schemaRef ds:uri="1b57da1d-7a00-4ff2-b8bb-a5e2684365e0"/>
    <ds:schemaRef ds:uri="fdeb00fa-e4cc-4bb6-be86-462ead36f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BD14BE-EE1D-45F5-A725-BD6C9F4DB963}">
  <ds:schemaRefs>
    <ds:schemaRef ds:uri="http://schemas.microsoft.com/sharepoint/events"/>
  </ds:schemaRefs>
</ds:datastoreItem>
</file>

<file path=customXml/itemProps3.xml><?xml version="1.0" encoding="utf-8"?>
<ds:datastoreItem xmlns:ds="http://schemas.openxmlformats.org/officeDocument/2006/customXml" ds:itemID="{4561B769-D194-4AE7-9D3D-107ABC3B3746}">
  <ds:schemaRef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1b57da1d-7a00-4ff2-b8bb-a5e2684365e0"/>
    <ds:schemaRef ds:uri="fdeb00fa-e4cc-4bb6-be86-462ead36f5cd"/>
    <ds:schemaRef ds:uri="1b61945e-ea42-4939-992c-499712c4dde6"/>
    <ds:schemaRef ds:uri="http://schemas.microsoft.com/office/2006/metadata/properties"/>
  </ds:schemaRefs>
</ds:datastoreItem>
</file>

<file path=customXml/itemProps4.xml><?xml version="1.0" encoding="utf-8"?>
<ds:datastoreItem xmlns:ds="http://schemas.openxmlformats.org/officeDocument/2006/customXml" ds:itemID="{AE6941D5-9B70-4FCF-8431-FD2C00B4DF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2702</TotalTime>
  <Words>3362</Words>
  <Application>Microsoft Office PowerPoint</Application>
  <PresentationFormat>On-screen Show (4:3)</PresentationFormat>
  <Paragraphs>260</Paragraphs>
  <Slides>18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Times New Roman</vt:lpstr>
      <vt:lpstr>1_Corporate Template</vt:lpstr>
      <vt:lpstr>2_Corporate Template_Security Markings</vt:lpstr>
      <vt:lpstr>3_Standard Title </vt:lpstr>
      <vt:lpstr>Space Policy Webinar:  Launch Uncertainty</vt:lpstr>
      <vt:lpstr>Introduction and Overview</vt:lpstr>
      <vt:lpstr>NGSO (Non-Geostationary-Satellite Orbit) Constellations</vt:lpstr>
      <vt:lpstr>Future Launch Demand</vt:lpstr>
      <vt:lpstr>Potential Launch Capacity Shortfall</vt:lpstr>
      <vt:lpstr>Consequences of Launch Delays</vt:lpstr>
      <vt:lpstr>Launch Delay Risk Management</vt:lpstr>
      <vt:lpstr>Facilitating NGSO Success</vt:lpstr>
      <vt:lpstr>Conclusions</vt:lpstr>
      <vt:lpstr>Launch Uncertainty:  Implications for Large Constellations</vt:lpstr>
      <vt:lpstr>Future Launch Demand</vt:lpstr>
      <vt:lpstr>Future Launch Demand</vt:lpstr>
      <vt:lpstr>Launch Diseconomies of Scale</vt:lpstr>
      <vt:lpstr>Consequences of Launch Delays</vt:lpstr>
      <vt:lpstr>Slip Charts: Documenting Launch Delay History</vt:lpstr>
      <vt:lpstr>Simulating Constellation Deployment</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 26 Point Arial</dc:title>
  <dc:subject/>
  <dc:creator>Jo Ann A Apostol</dc:creator>
  <cp:keywords/>
  <dc:description/>
  <cp:lastModifiedBy>Grant R Cates</cp:lastModifiedBy>
  <cp:revision>84</cp:revision>
  <cp:lastPrinted>2012-11-26T17:25:34Z</cp:lastPrinted>
  <dcterms:created xsi:type="dcterms:W3CDTF">2018-01-05T22:28:24Z</dcterms:created>
  <dcterms:modified xsi:type="dcterms:W3CDTF">2019-04-29T20:14:26Z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0x010100C047DCE231260D40B64765B8B62CCA36</vt:lpwstr>
  </property>
  <property fmtid="{D5CDD505-2E9C-101B-9397-08002B2CF9AE}" pid="3" name="_dlc_DocIdItemGuid">
    <vt:lpwstr>3e0631b3-22c0-4691-8d13-5bc58d0d3cfc</vt:lpwstr>
  </property>
</Properties>
</file>